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58" r:id="rId4"/>
    <p:sldId id="257" r:id="rId5"/>
    <p:sldId id="261" r:id="rId6"/>
    <p:sldId id="328" r:id="rId7"/>
    <p:sldId id="327" r:id="rId8"/>
    <p:sldId id="329" r:id="rId9"/>
    <p:sldId id="362" r:id="rId10"/>
    <p:sldId id="264" r:id="rId11"/>
    <p:sldId id="274" r:id="rId12"/>
    <p:sldId id="365" r:id="rId13"/>
    <p:sldId id="324" r:id="rId14"/>
    <p:sldId id="363" r:id="rId15"/>
    <p:sldId id="355" r:id="rId16"/>
    <p:sldId id="351" r:id="rId17"/>
    <p:sldId id="317" r:id="rId18"/>
    <p:sldId id="364" r:id="rId19"/>
    <p:sldId id="332" r:id="rId20"/>
    <p:sldId id="339" r:id="rId21"/>
    <p:sldId id="336" r:id="rId22"/>
    <p:sldId id="338" r:id="rId23"/>
    <p:sldId id="342" r:id="rId24"/>
    <p:sldId id="276" r:id="rId25"/>
    <p:sldId id="271" r:id="rId26"/>
    <p:sldId id="357" r:id="rId27"/>
    <p:sldId id="281" r:id="rId28"/>
    <p:sldId id="284" r:id="rId29"/>
    <p:sldId id="361" r:id="rId30"/>
    <p:sldId id="277" r:id="rId31"/>
    <p:sldId id="282" r:id="rId32"/>
    <p:sldId id="358" r:id="rId33"/>
    <p:sldId id="283" r:id="rId34"/>
    <p:sldId id="360" r:id="rId35"/>
    <p:sldId id="319" r:id="rId36"/>
    <p:sldId id="259" r:id="rId37"/>
    <p:sldId id="333" r:id="rId38"/>
    <p:sldId id="343"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7E8"/>
    <a:srgbClr val="EFCCA9"/>
    <a:srgbClr val="C2E6B8"/>
    <a:srgbClr val="1D5479"/>
    <a:srgbClr val="1D548D"/>
    <a:srgbClr val="3399FF"/>
    <a:srgbClr val="F2F0F4"/>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372" autoAdjust="0"/>
  </p:normalViewPr>
  <p:slideViewPr>
    <p:cSldViewPr>
      <p:cViewPr>
        <p:scale>
          <a:sx n="100" d="100"/>
          <a:sy n="100" d="100"/>
        </p:scale>
        <p:origin x="-1008" y="13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关键技术研究</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系统框架实现</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0C999E8B-8AE0-40F4-BC7B-CC5809F4B8A8}"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6B587C93-247C-4740-B2EC-3232A2CFF4D6}" type="pres">
      <dgm:prSet presAssocID="{E5484EE8-501E-4120-B1B9-11DC0CC50564}" presName="tSp" presStyleCnt="0"/>
      <dgm:spPr/>
    </dgm:pt>
    <dgm:pt modelId="{23E40034-791F-4B99-B306-C2E37B139BA3}" type="pres">
      <dgm:prSet presAssocID="{E5484EE8-501E-4120-B1B9-11DC0CC50564}" presName="bSp" presStyleCnt="0"/>
      <dgm:spPr/>
    </dgm:pt>
    <dgm:pt modelId="{AFB763AE-85B9-43AC-9667-C399291D04DD}" type="pres">
      <dgm:prSet presAssocID="{E5484EE8-501E-4120-B1B9-11DC0CC50564}" presName="process" presStyleCnt="0"/>
      <dgm:spPr/>
    </dgm:pt>
    <dgm:pt modelId="{C194775A-7423-4C32-BC5E-CDBFD280F0AE}" type="pres">
      <dgm:prSet presAssocID="{7E1E49A8-FEF4-4F77-9D96-AE51CAF7E30E}" presName="composite1" presStyleCnt="0"/>
      <dgm:spPr/>
    </dgm:pt>
    <dgm:pt modelId="{0A50C930-C3ED-4C45-819A-5D191614A423}" type="pres">
      <dgm:prSet presAssocID="{7E1E49A8-FEF4-4F77-9D96-AE51CAF7E30E}" presName="dummyNode1" presStyleLbl="node1" presStyleIdx="0" presStyleCnt="2"/>
      <dgm:spPr/>
    </dgm:pt>
    <dgm:pt modelId="{7D5967A0-A0E5-42CB-B0EC-434BBE11D02B}" type="pres">
      <dgm:prSet presAssocID="{7E1E49A8-FEF4-4F77-9D96-AE51CAF7E30E}" presName="childNode1" presStyleLbl="bgAcc1" presStyleIdx="0" presStyleCnt="2" custScaleY="160282">
        <dgm:presLayoutVars>
          <dgm:bulletEnabled val="1"/>
        </dgm:presLayoutVars>
      </dgm:prSet>
      <dgm:spPr/>
      <dgm:t>
        <a:bodyPr/>
        <a:lstStyle/>
        <a:p>
          <a:endParaRPr lang="zh-CN" altLang="en-US"/>
        </a:p>
      </dgm:t>
    </dgm:pt>
    <dgm:pt modelId="{D28832D9-09A5-4237-B9E4-756E47A877BA}" type="pres">
      <dgm:prSet presAssocID="{7E1E49A8-FEF4-4F77-9D96-AE51CAF7E30E}" presName="childNode1tx" presStyleLbl="bgAcc1" presStyleIdx="0" presStyleCnt="2">
        <dgm:presLayoutVars>
          <dgm:bulletEnabled val="1"/>
        </dgm:presLayoutVars>
      </dgm:prSet>
      <dgm:spPr/>
    </dgm:pt>
    <dgm:pt modelId="{B16B5976-F892-43CB-940B-FB42FA79BE14}" type="pres">
      <dgm:prSet presAssocID="{7E1E49A8-FEF4-4F77-9D96-AE51CAF7E30E}" presName="parentNode1" presStyleLbl="node1" presStyleIdx="0" presStyleCnt="2" custLinFactNeighborX="-4005" custLinFactNeighborY="46887">
        <dgm:presLayoutVars>
          <dgm:chMax val="1"/>
          <dgm:bulletEnabled val="1"/>
        </dgm:presLayoutVars>
      </dgm:prSet>
      <dgm:spPr/>
      <dgm:t>
        <a:bodyPr/>
        <a:lstStyle/>
        <a:p>
          <a:endParaRPr lang="zh-CN" altLang="en-US"/>
        </a:p>
      </dgm:t>
    </dgm:pt>
    <dgm:pt modelId="{F640D215-AAD2-452D-B241-CDA191E0BF1A}" type="pres">
      <dgm:prSet presAssocID="{7E1E49A8-FEF4-4F77-9D96-AE51CAF7E30E}" presName="connSite1" presStyleCnt="0"/>
      <dgm:spPr/>
    </dgm:pt>
    <dgm:pt modelId="{7EBF7C7B-14F5-4ECA-86CE-DBADAF378A8A}" type="pres">
      <dgm:prSet presAssocID="{02F3EA50-F7ED-4288-8797-D2682DB49B85}" presName="Name9" presStyleLbl="sibTrans2D1" presStyleIdx="0" presStyleCnt="1" custAng="416722"/>
      <dgm:spPr/>
      <dgm:t>
        <a:bodyPr/>
        <a:lstStyle/>
        <a:p>
          <a:endParaRPr lang="zh-CN" altLang="en-US"/>
        </a:p>
      </dgm:t>
    </dgm:pt>
    <dgm:pt modelId="{E91478F6-EBE6-4670-8972-AF5A2AECC5F9}" type="pres">
      <dgm:prSet presAssocID="{5F834543-79C1-4567-9168-3A502ABDE20B}" presName="composite2" presStyleCnt="0"/>
      <dgm:spPr/>
    </dgm:pt>
    <dgm:pt modelId="{420D5A64-A276-4506-B3F8-9B3A6E6B3F9C}" type="pres">
      <dgm:prSet presAssocID="{5F834543-79C1-4567-9168-3A502ABDE20B}" presName="dummyNode2" presStyleLbl="node1" presStyleIdx="0" presStyleCnt="2"/>
      <dgm:spPr/>
    </dgm:pt>
    <dgm:pt modelId="{0C9994F6-A599-46D4-A9B7-74FE2700CB50}" type="pres">
      <dgm:prSet presAssocID="{5F834543-79C1-4567-9168-3A502ABDE20B}" presName="childNode2" presStyleLbl="bgAcc1" presStyleIdx="1" presStyleCnt="2" custScaleY="160282">
        <dgm:presLayoutVars>
          <dgm:bulletEnabled val="1"/>
        </dgm:presLayoutVars>
      </dgm:prSet>
      <dgm:spPr/>
      <dgm:t>
        <a:bodyPr/>
        <a:lstStyle/>
        <a:p>
          <a:endParaRPr lang="zh-CN" altLang="en-US"/>
        </a:p>
      </dgm:t>
    </dgm:pt>
    <dgm:pt modelId="{F263B3EF-EE21-4DE2-A187-879C6F9EEB72}" type="pres">
      <dgm:prSet presAssocID="{5F834543-79C1-4567-9168-3A502ABDE20B}" presName="childNode2tx" presStyleLbl="bgAcc1" presStyleIdx="1" presStyleCnt="2">
        <dgm:presLayoutVars>
          <dgm:bulletEnabled val="1"/>
        </dgm:presLayoutVars>
      </dgm:prSet>
      <dgm:spPr/>
    </dgm:pt>
    <dgm:pt modelId="{23F25F9D-EC75-47BF-A901-43ED29AA9245}" type="pres">
      <dgm:prSet presAssocID="{5F834543-79C1-4567-9168-3A502ABDE20B}" presName="parentNode2" presStyleLbl="node1" presStyleIdx="1" presStyleCnt="2" custLinFactNeighborX="346" custLinFactNeighborY="-56776">
        <dgm:presLayoutVars>
          <dgm:chMax val="0"/>
          <dgm:bulletEnabled val="1"/>
        </dgm:presLayoutVars>
      </dgm:prSet>
      <dgm:spPr/>
      <dgm:t>
        <a:bodyPr/>
        <a:lstStyle/>
        <a:p>
          <a:endParaRPr lang="zh-CN" altLang="en-US"/>
        </a:p>
      </dgm:t>
    </dgm:pt>
    <dgm:pt modelId="{BAD182AB-C7B1-47EE-A413-94281AA9348A}" type="pres">
      <dgm:prSet presAssocID="{5F834543-79C1-4567-9168-3A502ABDE20B}" presName="connSite2" presStyleCnt="0"/>
      <dgm:spPr/>
    </dgm:pt>
  </dgm:ptLst>
  <dgm:cxnLst>
    <dgm:cxn modelId="{4D97D038-7E6A-4865-A55A-DB9804A4860B}" srcId="{E5484EE8-501E-4120-B1B9-11DC0CC50564}" destId="{7E1E49A8-FEF4-4F77-9D96-AE51CAF7E30E}" srcOrd="0" destOrd="0" parTransId="{B1E8064F-EAB6-4051-9383-B80760D39150}" sibTransId="{02F3EA50-F7ED-4288-8797-D2682DB49B85}"/>
    <dgm:cxn modelId="{D5B7C709-7CFD-48CE-A51E-FFD059AF9E63}" type="presOf" srcId="{E5484EE8-501E-4120-B1B9-11DC0CC50564}" destId="{0C999E8B-8AE0-40F4-BC7B-CC5809F4B8A8}" srcOrd="0" destOrd="0" presId="urn:microsoft.com/office/officeart/2005/8/layout/hProcess4"/>
    <dgm:cxn modelId="{9DC22B42-2877-4944-8284-3BC4E049FEE7}" type="presOf" srcId="{7E1E49A8-FEF4-4F77-9D96-AE51CAF7E30E}" destId="{B16B5976-F892-43CB-940B-FB42FA79BE14}" srcOrd="0" destOrd="0" presId="urn:microsoft.com/office/officeart/2005/8/layout/hProcess4"/>
    <dgm:cxn modelId="{01150E65-8B62-43BE-B582-51E90A7E7AB3}" type="presOf" srcId="{5F834543-79C1-4567-9168-3A502ABDE20B}" destId="{23F25F9D-EC75-47BF-A901-43ED29AA9245}" srcOrd="0" destOrd="0" presId="urn:microsoft.com/office/officeart/2005/8/layout/hProcess4"/>
    <dgm:cxn modelId="{76D83800-7FF0-4ECF-97DF-13DAE6B95EC9}" srcId="{E5484EE8-501E-4120-B1B9-11DC0CC50564}" destId="{5F834543-79C1-4567-9168-3A502ABDE20B}" srcOrd="1" destOrd="0" parTransId="{FB57F69C-56E3-444B-ABB0-25B40404090A}" sibTransId="{A8F24E8C-9F91-4C84-B8B3-59B053DF57AF}"/>
    <dgm:cxn modelId="{67CEEAA0-F1A2-4CA0-960E-4B8B7F6F097C}" type="presOf" srcId="{02F3EA50-F7ED-4288-8797-D2682DB49B85}" destId="{7EBF7C7B-14F5-4ECA-86CE-DBADAF378A8A}" srcOrd="0" destOrd="0" presId="urn:microsoft.com/office/officeart/2005/8/layout/hProcess4"/>
    <dgm:cxn modelId="{70430B8D-8FAC-4DAD-953D-97FBE2741FEA}" type="presParOf" srcId="{0C999E8B-8AE0-40F4-BC7B-CC5809F4B8A8}" destId="{6B587C93-247C-4740-B2EC-3232A2CFF4D6}" srcOrd="0" destOrd="0" presId="urn:microsoft.com/office/officeart/2005/8/layout/hProcess4"/>
    <dgm:cxn modelId="{10418463-4DC5-4126-A65C-3A6812565CD6}" type="presParOf" srcId="{0C999E8B-8AE0-40F4-BC7B-CC5809F4B8A8}" destId="{23E40034-791F-4B99-B306-C2E37B139BA3}" srcOrd="1" destOrd="0" presId="urn:microsoft.com/office/officeart/2005/8/layout/hProcess4"/>
    <dgm:cxn modelId="{A94027DD-A138-4C03-8DED-36667A5CD614}" type="presParOf" srcId="{0C999E8B-8AE0-40F4-BC7B-CC5809F4B8A8}" destId="{AFB763AE-85B9-43AC-9667-C399291D04DD}" srcOrd="2" destOrd="0" presId="urn:microsoft.com/office/officeart/2005/8/layout/hProcess4"/>
    <dgm:cxn modelId="{61AAFFD7-DC3B-4DC1-803D-C2A92192C0FC}" type="presParOf" srcId="{AFB763AE-85B9-43AC-9667-C399291D04DD}" destId="{C194775A-7423-4C32-BC5E-CDBFD280F0AE}" srcOrd="0" destOrd="0" presId="urn:microsoft.com/office/officeart/2005/8/layout/hProcess4"/>
    <dgm:cxn modelId="{FD59D7B1-1084-48E0-A550-F4C32493F495}" type="presParOf" srcId="{C194775A-7423-4C32-BC5E-CDBFD280F0AE}" destId="{0A50C930-C3ED-4C45-819A-5D191614A423}" srcOrd="0" destOrd="0" presId="urn:microsoft.com/office/officeart/2005/8/layout/hProcess4"/>
    <dgm:cxn modelId="{DF499DC3-3C8B-4629-9155-8A4BF922555D}" type="presParOf" srcId="{C194775A-7423-4C32-BC5E-CDBFD280F0AE}" destId="{7D5967A0-A0E5-42CB-B0EC-434BBE11D02B}" srcOrd="1" destOrd="0" presId="urn:microsoft.com/office/officeart/2005/8/layout/hProcess4"/>
    <dgm:cxn modelId="{8E01C753-6B97-47AD-A95E-4F10ED832FA6}" type="presParOf" srcId="{C194775A-7423-4C32-BC5E-CDBFD280F0AE}" destId="{D28832D9-09A5-4237-B9E4-756E47A877BA}" srcOrd="2" destOrd="0" presId="urn:microsoft.com/office/officeart/2005/8/layout/hProcess4"/>
    <dgm:cxn modelId="{230B822A-B33F-4095-B92B-3C6A6BC2D3D3}" type="presParOf" srcId="{C194775A-7423-4C32-BC5E-CDBFD280F0AE}" destId="{B16B5976-F892-43CB-940B-FB42FA79BE14}" srcOrd="3" destOrd="0" presId="urn:microsoft.com/office/officeart/2005/8/layout/hProcess4"/>
    <dgm:cxn modelId="{7CFC0368-1A3D-477C-AFB7-4090CD06CA80}" type="presParOf" srcId="{C194775A-7423-4C32-BC5E-CDBFD280F0AE}" destId="{F640D215-AAD2-452D-B241-CDA191E0BF1A}" srcOrd="4" destOrd="0" presId="urn:microsoft.com/office/officeart/2005/8/layout/hProcess4"/>
    <dgm:cxn modelId="{348AFB1D-1FC4-42E8-904B-5083757EEAEC}" type="presParOf" srcId="{AFB763AE-85B9-43AC-9667-C399291D04DD}" destId="{7EBF7C7B-14F5-4ECA-86CE-DBADAF378A8A}" srcOrd="1" destOrd="0" presId="urn:microsoft.com/office/officeart/2005/8/layout/hProcess4"/>
    <dgm:cxn modelId="{0E8BEAC4-01BF-4FCC-94FD-7501D67AD882}" type="presParOf" srcId="{AFB763AE-85B9-43AC-9667-C399291D04DD}" destId="{E91478F6-EBE6-4670-8972-AF5A2AECC5F9}" srcOrd="2" destOrd="0" presId="urn:microsoft.com/office/officeart/2005/8/layout/hProcess4"/>
    <dgm:cxn modelId="{B2C602FA-B212-4C2A-9B28-E3659584C4F9}" type="presParOf" srcId="{E91478F6-EBE6-4670-8972-AF5A2AECC5F9}" destId="{420D5A64-A276-4506-B3F8-9B3A6E6B3F9C}" srcOrd="0" destOrd="0" presId="urn:microsoft.com/office/officeart/2005/8/layout/hProcess4"/>
    <dgm:cxn modelId="{7E60EBED-0620-416F-98D1-A538797B5DEB}" type="presParOf" srcId="{E91478F6-EBE6-4670-8972-AF5A2AECC5F9}" destId="{0C9994F6-A599-46D4-A9B7-74FE2700CB50}" srcOrd="1" destOrd="0" presId="urn:microsoft.com/office/officeart/2005/8/layout/hProcess4"/>
    <dgm:cxn modelId="{87875D84-5A13-4BDB-AA2A-650C0EAFEE80}" type="presParOf" srcId="{E91478F6-EBE6-4670-8972-AF5A2AECC5F9}" destId="{F263B3EF-EE21-4DE2-A187-879C6F9EEB72}" srcOrd="2" destOrd="0" presId="urn:microsoft.com/office/officeart/2005/8/layout/hProcess4"/>
    <dgm:cxn modelId="{F8F83E63-232D-4CED-90B1-381121CDCC6C}" type="presParOf" srcId="{E91478F6-EBE6-4670-8972-AF5A2AECC5F9}" destId="{23F25F9D-EC75-47BF-A901-43ED29AA9245}" srcOrd="3" destOrd="0" presId="urn:microsoft.com/office/officeart/2005/8/layout/hProcess4"/>
    <dgm:cxn modelId="{00FDB988-CEAF-4053-94C8-307010FC3D75}" type="presParOf" srcId="{E91478F6-EBE6-4670-8972-AF5A2AECC5F9}" destId="{BAD182AB-C7B1-47EE-A413-94281AA9348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微软雅黑" pitchFamily="34" charset="-122"/>
            <a:ea typeface="微软雅黑" pitchFamily="34" charset="-122"/>
            <a:cs typeface="+mn-cs"/>
          </a:endParaRPr>
        </a:p>
      </dgm:t>
    </dgm:pt>
    <dgm:pt modelId="{6E093AD1-2E19-4A8A-8180-70082CDDBCA9}" type="parTrans" cxnId="{C3F820C1-89F1-4B6B-A475-850DFA5313E9}">
      <dgm:prSet/>
      <dgm:spPr/>
      <dgm:t>
        <a:bodyPr/>
        <a:lstStyle/>
        <a:p>
          <a:endParaRPr lang="zh-CN" altLang="en-US">
            <a:latin typeface="微软雅黑" pitchFamily="34" charset="-122"/>
            <a:ea typeface="微软雅黑" pitchFamily="34" charset="-122"/>
          </a:endParaRPr>
        </a:p>
      </dgm:t>
    </dgm:pt>
    <dgm:pt modelId="{B4066365-CD13-4F6D-99F4-E84A826D9056}" type="sibTrans" cxnId="{C3F820C1-89F1-4B6B-A475-850DFA5313E9}">
      <dgm:prSet/>
      <dgm:spPr/>
      <dgm:t>
        <a:bodyPr/>
        <a:lstStyle/>
        <a:p>
          <a:endParaRPr lang="zh-CN" altLang="en-US">
            <a:latin typeface="微软雅黑" pitchFamily="34" charset="-122"/>
            <a:ea typeface="微软雅黑" pitchFamily="34"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微软雅黑" pitchFamily="34" charset="-122"/>
              <a:ea typeface="微软雅黑" pitchFamily="34" charset="-122"/>
              <a:cs typeface="+mn-cs"/>
            </a:rPr>
            <a:t>不需要固定的表格模式，适合表达复杂</a:t>
          </a:r>
          <a:r>
            <a:rPr lang="zh-CN" altLang="en-US" dirty="0" smtClean="0">
              <a:solidFill>
                <a:srgbClr val="000000">
                  <a:hueOff val="0"/>
                  <a:satOff val="0"/>
                  <a:lumOff val="0"/>
                  <a:alphaOff val="0"/>
                </a:srgbClr>
              </a:solidFill>
              <a:latin typeface="微软雅黑" pitchFamily="34" charset="-122"/>
              <a:ea typeface="微软雅黑" pitchFamily="34" charset="-122"/>
              <a:cs typeface="+mn-cs"/>
            </a:rPr>
            <a:t>多样的</a:t>
          </a:r>
          <a:r>
            <a:rPr lang="zh-CN" altLang="en-US" dirty="0" smtClean="0">
              <a:solidFill>
                <a:srgbClr val="000000">
                  <a:hueOff val="0"/>
                  <a:satOff val="0"/>
                  <a:lumOff val="0"/>
                  <a:alphaOff val="0"/>
                </a:srgbClr>
              </a:solidFill>
              <a:latin typeface="微软雅黑" pitchFamily="34" charset="-122"/>
              <a:ea typeface="微软雅黑" pitchFamily="34" charset="-122"/>
              <a:cs typeface="+mn-cs"/>
            </a:rPr>
            <a:t>数据结构</a:t>
          </a:r>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4C46FF11-8D80-49CF-9CEC-046DBCCD1124}" type="parTrans" cxnId="{62923583-06C9-405D-B0D9-AF3FF24F2F33}">
      <dgm:prSet/>
      <dgm:spPr/>
      <dgm:t>
        <a:bodyPr/>
        <a:lstStyle/>
        <a:p>
          <a:endParaRPr lang="zh-CN" altLang="en-US">
            <a:latin typeface="微软雅黑" pitchFamily="34" charset="-122"/>
            <a:ea typeface="微软雅黑" pitchFamily="34" charset="-122"/>
          </a:endParaRPr>
        </a:p>
      </dgm:t>
    </dgm:pt>
    <dgm:pt modelId="{E672017E-6EC3-4017-BE5F-8538108E73CF}" type="sibTrans" cxnId="{62923583-06C9-405D-B0D9-AF3FF24F2F33}">
      <dgm:prSet/>
      <dgm:spPr/>
      <dgm:t>
        <a:bodyPr/>
        <a:lstStyle/>
        <a:p>
          <a:endParaRPr lang="zh-CN" altLang="en-US">
            <a:latin typeface="微软雅黑" pitchFamily="34" charset="-122"/>
            <a:ea typeface="微软雅黑" pitchFamily="34"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微软雅黑" pitchFamily="34" charset="-122"/>
              <a:ea typeface="微软雅黑" pitchFamily="34" charset="-122"/>
              <a:cs typeface="+mn-cs"/>
            </a:rPr>
            <a:t>分布式设计，具有良好水平扩展性，满足数据高速增长</a:t>
          </a:r>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EECA1F4D-C123-46FA-8F7A-1B98BDF6DA75}" type="parTrans" cxnId="{006879A1-E322-4075-9D9D-4CEF10244BFE}">
      <dgm:prSet/>
      <dgm:spPr/>
      <dgm:t>
        <a:bodyPr/>
        <a:lstStyle/>
        <a:p>
          <a:endParaRPr lang="zh-CN" altLang="en-US">
            <a:latin typeface="微软雅黑" pitchFamily="34" charset="-122"/>
            <a:ea typeface="微软雅黑" pitchFamily="34" charset="-122"/>
          </a:endParaRPr>
        </a:p>
      </dgm:t>
    </dgm:pt>
    <dgm:pt modelId="{5605BA0D-3C1C-4A98-B368-F2892A3118D7}" type="sibTrans" cxnId="{006879A1-E322-4075-9D9D-4CEF10244BFE}">
      <dgm:prSet/>
      <dgm:spPr/>
      <dgm:t>
        <a:bodyPr/>
        <a:lstStyle/>
        <a:p>
          <a:endParaRPr lang="zh-CN" altLang="en-US">
            <a:latin typeface="微软雅黑" pitchFamily="34" charset="-122"/>
            <a:ea typeface="微软雅黑" pitchFamily="34" charset="-122"/>
          </a:endParaRPr>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ScaleY="82616" custLinFactNeighborX="-1619" custLinFactNeighborY="-31325">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0" presStyleCnt="1" custScaleY="77257" custLinFactNeighborY="-6062">
        <dgm:presLayoutVars>
          <dgm:bulletEnabled val="1"/>
        </dgm:presLayoutVars>
      </dgm:prSet>
      <dgm:spPr>
        <a:prstGeom prst="round2SameRect">
          <a:avLst/>
        </a:prstGeom>
      </dgm:spPr>
      <dgm:t>
        <a:bodyPr/>
        <a:lstStyle/>
        <a:p>
          <a:endParaRPr lang="zh-CN" altLang="en-US"/>
        </a:p>
      </dgm:t>
    </dgm:pt>
  </dgm:ptLst>
  <dgm:cxnLst>
    <dgm:cxn modelId="{6828826F-B666-464D-B430-74D1FAF24185}" type="presOf" srcId="{609F034D-7F9F-41EF-97BD-F9CC63044748}" destId="{E7991CD0-0D87-46BE-91B8-968D1C9F2A0C}" srcOrd="0" destOrd="1" presId="urn:microsoft.com/office/officeart/2005/8/layout/vList5"/>
    <dgm:cxn modelId="{BB03CECD-D8B6-470C-BE4D-32B21B098ACC}" type="presOf" srcId="{479A78D1-478C-4F83-B0D5-6D8354BC8ACC}" destId="{E7991CD0-0D87-46BE-91B8-968D1C9F2A0C}" srcOrd="0" destOrd="0" presId="urn:microsoft.com/office/officeart/2005/8/layout/vList5"/>
    <dgm:cxn modelId="{C3F820C1-89F1-4B6B-A475-850DFA5313E9}" srcId="{3E22ADA9-E11F-4179-8942-D06C6DB4D2A5}" destId="{533C4B46-E369-4F20-91BB-CF4DB5F71A6B}" srcOrd="0" destOrd="0" parTransId="{6E093AD1-2E19-4A8A-8180-70082CDDBCA9}" sibTransId="{B4066365-CD13-4F6D-99F4-E84A826D9056}"/>
    <dgm:cxn modelId="{F4014849-9398-4FEB-9539-117B523894AA}" type="presOf" srcId="{3E22ADA9-E11F-4179-8942-D06C6DB4D2A5}" destId="{C4157A67-4750-4EEB-804D-A415E19F4526}"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487F3059-54C0-4795-937F-76E5730442E3}" type="presOf" srcId="{533C4B46-E369-4F20-91BB-CF4DB5F71A6B}" destId="{522AA298-B205-4F93-B3DE-FC511C718BE6}" srcOrd="0" destOrd="0" presId="urn:microsoft.com/office/officeart/2005/8/layout/vList5"/>
    <dgm:cxn modelId="{006879A1-E322-4075-9D9D-4CEF10244BFE}" srcId="{533C4B46-E369-4F20-91BB-CF4DB5F71A6B}" destId="{609F034D-7F9F-41EF-97BD-F9CC63044748}" srcOrd="1" destOrd="0" parTransId="{EECA1F4D-C123-46FA-8F7A-1B98BDF6DA75}" sibTransId="{5605BA0D-3C1C-4A98-B368-F2892A3118D7}"/>
    <dgm:cxn modelId="{48A5AF04-F921-48DC-831F-566FDD9CA14A}" type="presParOf" srcId="{C4157A67-4750-4EEB-804D-A415E19F4526}" destId="{28E8FB0E-714A-4A47-9F3F-F1C351F682A1}" srcOrd="0"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F4F0F2C7-4486-4B83-A72C-43A930D7B5EA}">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交互模块实现</a:t>
          </a:r>
          <a:endParaRPr lang="zh-CN" altLang="en-US" dirty="0">
            <a:solidFill>
              <a:srgbClr val="FFFFFF"/>
            </a:solidFill>
            <a:latin typeface="微软雅黑" pitchFamily="34" charset="-122"/>
            <a:ea typeface="微软雅黑" pitchFamily="34" charset="-122"/>
            <a:cs typeface="+mn-cs"/>
          </a:endParaRPr>
        </a:p>
      </dgm:t>
    </dgm:pt>
    <dgm:pt modelId="{7E98E2BA-A6E4-4457-8F41-B92E5391B13B}" type="parTrans" cxnId="{B143806D-17C6-472A-88CC-E4E00626C9BA}">
      <dgm:prSet/>
      <dgm:spPr/>
      <dgm:t>
        <a:bodyPr/>
        <a:lstStyle/>
        <a:p>
          <a:endParaRPr lang="zh-CN" altLang="en-US"/>
        </a:p>
      </dgm:t>
    </dgm:pt>
    <dgm:pt modelId="{BF314F90-5441-48B7-A55E-2EDFF466DCF9}" type="sibTrans" cxnId="{B143806D-17C6-472A-88CC-E4E00626C9BA}">
      <dgm:prSet/>
      <dgm:spPr/>
      <dgm:t>
        <a:bodyPr/>
        <a:lstStyle/>
        <a:p>
          <a:endParaRPr lang="zh-CN" altLang="en-US"/>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3"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4" custLinFactNeighborX="7261" custLinFactNeighborY="-30327">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3"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3"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4"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3"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1611B368-5D5B-4859-A477-AB3A90D7FCCD}" type="pres">
      <dgm:prSet presAssocID="{5F834543-79C1-4567-9168-3A502ABDE20B}" presName="bentUpArrow1" presStyleLbl="alignImgPlace1" presStyleIdx="2" presStyleCnt="3"/>
      <dgm:spPr/>
    </dgm:pt>
    <dgm:pt modelId="{447C0D53-E386-4FC1-8EC8-C74E0E1F7CC4}" type="pres">
      <dgm:prSet presAssocID="{5F834543-79C1-4567-9168-3A502ABDE20B}" presName="ParentText" presStyleLbl="node1" presStyleIdx="2" presStyleCnt="4" custLinFactNeighborX="17315" custLinFactNeighborY="2371">
        <dgm:presLayoutVars>
          <dgm:chMax val="1"/>
          <dgm:chPref val="1"/>
          <dgm:bulletEnabled val="1"/>
        </dgm:presLayoutVars>
      </dgm:prSet>
      <dgm:spPr/>
      <dgm:t>
        <a:bodyPr/>
        <a:lstStyle/>
        <a:p>
          <a:endParaRPr lang="zh-CN" altLang="en-US"/>
        </a:p>
      </dgm:t>
    </dgm:pt>
    <dgm:pt modelId="{AFA38A32-5C62-4F44-8BC2-41F396DE65F9}" type="pres">
      <dgm:prSet presAssocID="{5F834543-79C1-4567-9168-3A502ABDE20B}" presName="ChildText" presStyleLbl="revTx" presStyleIdx="2" presStyleCnt="3">
        <dgm:presLayoutVars>
          <dgm:chMax val="0"/>
          <dgm:chPref val="0"/>
          <dgm:bulletEnabled val="1"/>
        </dgm:presLayoutVars>
      </dgm:prSet>
      <dgm:spPr/>
    </dgm:pt>
    <dgm:pt modelId="{B0F4842D-258E-4C18-9F07-DF4D9D24AEF6}" type="pres">
      <dgm:prSet presAssocID="{A8F24E8C-9F91-4C84-B8B3-59B053DF57AF}" presName="sibTrans" presStyleCnt="0"/>
      <dgm:spPr/>
    </dgm:pt>
    <dgm:pt modelId="{F292E9CA-5743-4805-B3B7-BFA567BADCC6}" type="pres">
      <dgm:prSet presAssocID="{F4F0F2C7-4486-4B83-A72C-43A930D7B5EA}" presName="composite" presStyleCnt="0"/>
      <dgm:spPr/>
    </dgm:pt>
    <dgm:pt modelId="{C6A11E49-27DF-44D3-86CE-DA803E76E347}" type="pres">
      <dgm:prSet presAssocID="{F4F0F2C7-4486-4B83-A72C-43A930D7B5EA}" presName="ParentText" presStyleLbl="node1" presStyleIdx="3" presStyleCnt="4">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F3166E1C-8D52-475A-9536-98CBFD899E04}" type="presOf" srcId="{6AB9DC60-3551-4D0B-9AB4-14805EE9B3FD}" destId="{6AA5658A-AFB2-412A-ACBC-5B6931C81FC7}"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76D83800-7FF0-4ECF-97DF-13DAE6B95EC9}" srcId="{E5484EE8-501E-4120-B1B9-11DC0CC50564}" destId="{5F834543-79C1-4567-9168-3A502ABDE20B}" srcOrd="2" destOrd="0" parTransId="{FB57F69C-56E3-444B-ABB0-25B40404090A}" sibTransId="{A8F24E8C-9F91-4C84-B8B3-59B053DF57AF}"/>
    <dgm:cxn modelId="{76796785-C8A1-4C7D-A09C-E49621729A48}" type="presOf" srcId="{EC5F1382-A025-4EBB-A561-731C7A620E7B}" destId="{D9CA3E82-EB84-4115-A7A9-D527477625FB}"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612E9817-C687-4116-8A21-C910837EEC3B}" type="presOf" srcId="{F4F0F2C7-4486-4B83-A72C-43A930D7B5EA}" destId="{C6A11E49-27DF-44D3-86CE-DA803E76E347}"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B143806D-17C6-472A-88CC-E4E00626C9BA}" srcId="{E5484EE8-501E-4120-B1B9-11DC0CC50564}" destId="{F4F0F2C7-4486-4B83-A72C-43A930D7B5EA}" srcOrd="3" destOrd="0" parTransId="{7E98E2BA-A6E4-4457-8F41-B92E5391B13B}" sibTransId="{BF314F90-5441-48B7-A55E-2EDFF466DCF9}"/>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96C3343F-1A09-4622-A357-080CB0C2E4FA}" type="presParOf" srcId="{F4DE1A45-26FC-4127-AB03-B9EB5624951F}" destId="{1611B368-5D5B-4859-A477-AB3A90D7FCCD}" srcOrd="0" destOrd="0" presId="urn:microsoft.com/office/officeart/2005/8/layout/StepDownProcess"/>
    <dgm:cxn modelId="{072542EA-DFD6-4BBD-868E-0866A95B598C}" type="presParOf" srcId="{F4DE1A45-26FC-4127-AB03-B9EB5624951F}" destId="{447C0D53-E386-4FC1-8EC8-C74E0E1F7CC4}" srcOrd="1" destOrd="0" presId="urn:microsoft.com/office/officeart/2005/8/layout/StepDownProcess"/>
    <dgm:cxn modelId="{313F057D-A6DD-41B5-BC2E-2F4FB95762BB}" type="presParOf" srcId="{F4DE1A45-26FC-4127-AB03-B9EB5624951F}" destId="{AFA38A32-5C62-4F44-8BC2-41F396DE65F9}" srcOrd="2" destOrd="0" presId="urn:microsoft.com/office/officeart/2005/8/layout/StepDownProcess"/>
    <dgm:cxn modelId="{610FFA0B-9DD8-4037-9F07-F59EEB59921D}" type="presParOf" srcId="{4FC5EC0F-9D7D-4490-9B15-592950CE5F9F}" destId="{B0F4842D-258E-4C18-9F07-DF4D9D24AEF6}" srcOrd="5" destOrd="0" presId="urn:microsoft.com/office/officeart/2005/8/layout/StepDownProcess"/>
    <dgm:cxn modelId="{E0E9FCC8-F0F5-47B7-8451-DB2F5DE527D9}" type="presParOf" srcId="{4FC5EC0F-9D7D-4490-9B15-592950CE5F9F}" destId="{F292E9CA-5743-4805-B3B7-BFA567BADCC6}" srcOrd="6" destOrd="0" presId="urn:microsoft.com/office/officeart/2005/8/layout/StepDownProcess"/>
    <dgm:cxn modelId="{63588034-3260-4FA7-B2CE-D1360D3D71FC}" type="presParOf" srcId="{F292E9CA-5743-4805-B3B7-BFA567BADCC6}" destId="{C6A11E49-27DF-44D3-86CE-DA803E76E347}"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EC311202-4B1C-499E-9113-29D04D29C56F}">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交互模块代码实现</a:t>
          </a:r>
          <a:endParaRPr lang="zh-CN" altLang="en-US" dirty="0">
            <a:solidFill>
              <a:srgbClr val="FFFFFF"/>
            </a:solidFill>
            <a:latin typeface="微软雅黑" pitchFamily="34" charset="-122"/>
            <a:ea typeface="微软雅黑" pitchFamily="34" charset="-122"/>
            <a:cs typeface="+mn-cs"/>
          </a:endParaRPr>
        </a:p>
      </dgm:t>
    </dgm:pt>
    <dgm:pt modelId="{8D02E030-841A-4066-92F7-A0CA1B617646}" type="parTrans" cxnId="{19D88172-FB1C-4A76-9A52-596E9F75532A}">
      <dgm:prSet/>
      <dgm:spPr/>
      <dgm:t>
        <a:bodyPr/>
        <a:lstStyle/>
        <a:p>
          <a:endParaRPr lang="zh-CN" altLang="en-US"/>
        </a:p>
      </dgm:t>
    </dgm:pt>
    <dgm:pt modelId="{744904C2-3CB4-4CEC-8DE6-E5C01F90E691}" type="sibTrans" cxnId="{19D88172-FB1C-4A76-9A52-596E9F75532A}">
      <dgm:prSet/>
      <dgm:spPr/>
      <dgm:t>
        <a:bodyPr/>
        <a:lstStyle/>
        <a:p>
          <a:endParaRPr lang="zh-CN" altLang="en-US"/>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3"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4">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3"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3"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4"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3"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A4EDBEFC-0941-4B88-AE31-76249181592B}" type="pres">
      <dgm:prSet presAssocID="{5F834543-79C1-4567-9168-3A502ABDE20B}" presName="bentUpArrow1" presStyleLbl="alignImgPlace1" presStyleIdx="2" presStyleCnt="3"/>
      <dgm:spPr/>
    </dgm:pt>
    <dgm:pt modelId="{447C0D53-E386-4FC1-8EC8-C74E0E1F7CC4}" type="pres">
      <dgm:prSet presAssocID="{5F834543-79C1-4567-9168-3A502ABDE20B}" presName="ParentText" presStyleLbl="node1" presStyleIdx="2" presStyleCnt="4"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 modelId="{6ED47BC0-37FC-444C-9A76-384FA93C02C1}" type="pres">
      <dgm:prSet presAssocID="{5F834543-79C1-4567-9168-3A502ABDE20B}" presName="ChildText" presStyleLbl="revTx" presStyleIdx="2" presStyleCnt="3">
        <dgm:presLayoutVars>
          <dgm:chMax val="0"/>
          <dgm:chPref val="0"/>
          <dgm:bulletEnabled val="1"/>
        </dgm:presLayoutVars>
      </dgm:prSet>
      <dgm:spPr/>
    </dgm:pt>
    <dgm:pt modelId="{9DD55391-0F59-4CE1-8F40-AD7FBA627EF1}" type="pres">
      <dgm:prSet presAssocID="{A8F24E8C-9F91-4C84-B8B3-59B053DF57AF}" presName="sibTrans" presStyleCnt="0"/>
      <dgm:spPr/>
    </dgm:pt>
    <dgm:pt modelId="{51584D72-2C5A-4B9E-BB77-5E4E0BCD471A}" type="pres">
      <dgm:prSet presAssocID="{EC311202-4B1C-499E-9113-29D04D29C56F}" presName="composite" presStyleCnt="0"/>
      <dgm:spPr/>
    </dgm:pt>
    <dgm:pt modelId="{67A3843F-3D5B-4A23-9389-CD6080DA3B6B}" type="pres">
      <dgm:prSet presAssocID="{EC311202-4B1C-499E-9113-29D04D29C56F}" presName="ParentText" presStyleLbl="node1" presStyleIdx="3" presStyleCnt="4">
        <dgm:presLayoutVars>
          <dgm:chMax val="1"/>
          <dgm:chPref val="1"/>
          <dgm:bulletEnabled val="1"/>
        </dgm:presLayoutVars>
      </dgm:prSet>
      <dgm:spPr/>
      <dgm:t>
        <a:bodyPr/>
        <a:lstStyle/>
        <a:p>
          <a:endParaRPr lang="zh-CN" altLang="en-US"/>
        </a:p>
      </dgm:t>
    </dgm:pt>
  </dgm:ptLst>
  <dgm:cxnLst>
    <dgm:cxn modelId="{69473F85-B7C2-4C74-9FF7-2888C84A3BD4}" type="presOf" srcId="{7E1E49A8-FEF4-4F77-9D96-AE51CAF7E30E}" destId="{7FCE8175-AD90-4594-9087-2698AFA655CC}"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6F659567-1A27-4897-AF68-75A42D776E5F}" type="presOf" srcId="{EC311202-4B1C-499E-9113-29D04D29C56F}" destId="{67A3843F-3D5B-4A23-9389-CD6080DA3B6B}"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4D97D038-7E6A-4865-A55A-DB9804A4860B}" srcId="{E5484EE8-501E-4120-B1B9-11DC0CC50564}" destId="{7E1E49A8-FEF4-4F77-9D96-AE51CAF7E30E}" srcOrd="0" destOrd="0" parTransId="{B1E8064F-EAB6-4051-9383-B80760D39150}" sibTransId="{02F3EA50-F7ED-4288-8797-D2682DB49B85}"/>
    <dgm:cxn modelId="{19D88172-FB1C-4A76-9A52-596E9F75532A}" srcId="{E5484EE8-501E-4120-B1B9-11DC0CC50564}" destId="{EC311202-4B1C-499E-9113-29D04D29C56F}" srcOrd="3" destOrd="0" parTransId="{8D02E030-841A-4066-92F7-A0CA1B617646}" sibTransId="{744904C2-3CB4-4CEC-8DE6-E5C01F90E691}"/>
    <dgm:cxn modelId="{76D83800-7FF0-4ECF-97DF-13DAE6B95EC9}" srcId="{E5484EE8-501E-4120-B1B9-11DC0CC50564}" destId="{5F834543-79C1-4567-9168-3A502ABDE20B}" srcOrd="2" destOrd="0" parTransId="{FB57F69C-56E3-444B-ABB0-25B40404090A}" sibTransId="{A8F24E8C-9F91-4C84-B8B3-59B053DF57AF}"/>
    <dgm:cxn modelId="{78D343DA-811B-48EC-9B66-22359D4A47DA}" type="presOf" srcId="{5F834543-79C1-4567-9168-3A502ABDE20B}" destId="{447C0D53-E386-4FC1-8EC8-C74E0E1F7CC4}" srcOrd="0" destOrd="0" presId="urn:microsoft.com/office/officeart/2005/8/layout/StepDownProcess"/>
    <dgm:cxn modelId="{37970756-AB70-47FF-8001-BA326754E59A}" type="presOf" srcId="{EC5F1382-A025-4EBB-A561-731C7A620E7B}" destId="{D9CA3E82-EB84-4115-A7A9-D527477625FB}" srcOrd="0" destOrd="0" presId="urn:microsoft.com/office/officeart/2005/8/layout/StepDownProcess"/>
    <dgm:cxn modelId="{418CFAB1-1F20-4423-BC4F-C074F9681EE0}" type="presOf" srcId="{6AB9DC60-3551-4D0B-9AB4-14805EE9B3FD}" destId="{6AA5658A-AFB2-412A-ACBC-5B6931C81FC7}"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BFFC06AE-3C25-49FC-9BF4-E949A92DC62D}" type="presParOf" srcId="{F4DE1A45-26FC-4127-AB03-B9EB5624951F}" destId="{A4EDBEFC-0941-4B88-AE31-76249181592B}" srcOrd="0" destOrd="0" presId="urn:microsoft.com/office/officeart/2005/8/layout/StepDownProcess"/>
    <dgm:cxn modelId="{ACD44E2A-808D-415B-A226-A3AEA736FD46}" type="presParOf" srcId="{F4DE1A45-26FC-4127-AB03-B9EB5624951F}" destId="{447C0D53-E386-4FC1-8EC8-C74E0E1F7CC4}" srcOrd="1" destOrd="0" presId="urn:microsoft.com/office/officeart/2005/8/layout/StepDownProcess"/>
    <dgm:cxn modelId="{76B28AC0-1FAA-4484-9866-A35FED22D3E6}" type="presParOf" srcId="{F4DE1A45-26FC-4127-AB03-B9EB5624951F}" destId="{6ED47BC0-37FC-444C-9A76-384FA93C02C1}" srcOrd="2" destOrd="0" presId="urn:microsoft.com/office/officeart/2005/8/layout/StepDownProcess"/>
    <dgm:cxn modelId="{BD91560D-5981-4946-A13B-EA4ED703FBD3}" type="presParOf" srcId="{4FC5EC0F-9D7D-4490-9B15-592950CE5F9F}" destId="{9DD55391-0F59-4CE1-8F40-AD7FBA627EF1}" srcOrd="5" destOrd="0" presId="urn:microsoft.com/office/officeart/2005/8/layout/StepDownProcess"/>
    <dgm:cxn modelId="{B21FEC05-2EF0-4C7F-BD79-BDA5D3C37F24}" type="presParOf" srcId="{4FC5EC0F-9D7D-4490-9B15-592950CE5F9F}" destId="{51584D72-2C5A-4B9E-BB77-5E4E0BCD471A}" srcOrd="6" destOrd="0" presId="urn:microsoft.com/office/officeart/2005/8/layout/StepDownProcess"/>
    <dgm:cxn modelId="{E4E1C5EC-C75E-4776-8D8E-A47EFC00F6CE}" type="presParOf" srcId="{51584D72-2C5A-4B9E-BB77-5E4E0BCD471A}" destId="{67A3843F-3D5B-4A23-9389-CD6080DA3B6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ScaleY="76936" custLinFactNeighborX="6252" custLinFactNeighborY="-3030"/>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custScaleX="94922" custScaleY="74720" custLinFactNeighborX="35677" custLinFactNeighborY="-8380">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80719" custScaleY="74720" custLinFactNeighborX="5093" custLinFactNeighborY="-7102">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custScaleY="75410" custLinFactNeighborX="-34200" custLinFactNeighborY="-6757">
        <dgm:presLayoutVars>
          <dgm:bulletEnabled val="1"/>
        </dgm:presLayoutVars>
      </dgm:prSet>
      <dgm:spPr>
        <a:prstGeom prst="roundRect">
          <a:avLst/>
        </a:prstGeom>
      </dgm:spPr>
      <dgm:t>
        <a:bodyPr/>
        <a:lstStyle/>
        <a:p>
          <a:endParaRPr lang="zh-CN" altLang="en-US"/>
        </a:p>
      </dgm:t>
    </dgm:pt>
  </dgm:ptLst>
  <dgm:cxnLst>
    <dgm:cxn modelId="{6B371EB0-B130-4429-B1AB-A9BA82700FEB}"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5C17322E-109B-4AAD-BCD3-1C191A577E21}" type="presOf" srcId="{0EDB0841-5364-4A01-86B0-08F2164032B6}" destId="{B96F21A7-FF77-4091-8524-2D0FE362DC7E}" srcOrd="0" destOrd="0" presId="urn:microsoft.com/office/officeart/2005/8/layout/hProcess9"/>
    <dgm:cxn modelId="{A83C9B65-F5DD-454C-A40B-5B9A9B406F84}" srcId="{4A2708E7-68CC-4F97-875A-F224EAC92E07}" destId="{0EDB0841-5364-4A01-86B0-08F2164032B6}" srcOrd="2" destOrd="0" parTransId="{45DFDD56-6483-4FBF-AEF8-5DAA84A17F67}" sibTransId="{28E088BD-7A2B-4617-B45F-176893D07596}"/>
    <dgm:cxn modelId="{8B30D3DE-10ED-40B7-B6AC-44E4415CD43E}" srcId="{4A2708E7-68CC-4F97-875A-F224EAC92E07}" destId="{D6F38E54-F037-4342-B030-4E05020B5F1F}" srcOrd="1" destOrd="0" parTransId="{B6B9F223-64A4-4608-9B6F-E83346EA11C8}" sibTransId="{2EE56E42-C02E-4A2D-A9AA-CD4364B968EC}"/>
    <dgm:cxn modelId="{99553DF6-70EC-4113-9E84-C8A1281B9433}" type="presOf" srcId="{4A2708E7-68CC-4F97-875A-F224EAC92E07}" destId="{A7A3E541-EC89-4C19-986F-380989F95AAD}" srcOrd="0" destOrd="0" presId="urn:microsoft.com/office/officeart/2005/8/layout/hProcess9"/>
    <dgm:cxn modelId="{D9B6D5CC-78BE-499E-8D6B-6E1CE21410A1}" type="presOf" srcId="{D6F38E54-F037-4342-B030-4E05020B5F1F}" destId="{E3249015-0E52-4E9C-97E2-C31755DA7C84}" srcOrd="0" destOrd="0" presId="urn:microsoft.com/office/officeart/2005/8/layout/hProcess9"/>
    <dgm:cxn modelId="{CCEFC219-0CC5-4B9E-A572-8B458E88CB7E}" type="presParOf" srcId="{A7A3E541-EC89-4C19-986F-380989F95AAD}" destId="{9FF1B752-78E5-4353-B550-04E276A60E8C}" srcOrd="0" destOrd="0" presId="urn:microsoft.com/office/officeart/2005/8/layout/hProcess9"/>
    <dgm:cxn modelId="{1E4B4781-CA68-4B3E-9412-486D3740CEE4}" type="presParOf" srcId="{A7A3E541-EC89-4C19-986F-380989F95AAD}" destId="{A6C4B2DD-251F-416A-9126-C35CF776C2E4}" srcOrd="1" destOrd="0" presId="urn:microsoft.com/office/officeart/2005/8/layout/hProcess9"/>
    <dgm:cxn modelId="{7E2CAE48-61E6-4418-B648-2747C88FC669}" type="presParOf" srcId="{A6C4B2DD-251F-416A-9126-C35CF776C2E4}" destId="{207D15A2-AF95-44EF-AA73-8DFD3E93D4D0}" srcOrd="0" destOrd="0" presId="urn:microsoft.com/office/officeart/2005/8/layout/hProcess9"/>
    <dgm:cxn modelId="{89C11261-3475-4605-8576-A5AAA91A39E9}" type="presParOf" srcId="{A6C4B2DD-251F-416A-9126-C35CF776C2E4}" destId="{75087EF4-5FAD-4A8F-8181-677D4A44AEB4}" srcOrd="1" destOrd="0" presId="urn:microsoft.com/office/officeart/2005/8/layout/hProcess9"/>
    <dgm:cxn modelId="{617CA110-DD88-4EFE-A3A9-3EBD79BD2811}" type="presParOf" srcId="{A6C4B2DD-251F-416A-9126-C35CF776C2E4}" destId="{E3249015-0E52-4E9C-97E2-C31755DA7C84}" srcOrd="2" destOrd="0" presId="urn:microsoft.com/office/officeart/2005/8/layout/hProcess9"/>
    <dgm:cxn modelId="{850CB5D6-4361-46E1-A829-D520BBE1B855}" type="presParOf" srcId="{A6C4B2DD-251F-416A-9126-C35CF776C2E4}" destId="{98426B35-6CEC-4DAC-9C23-367E3FDF4445}" srcOrd="3" destOrd="0" presId="urn:microsoft.com/office/officeart/2005/8/layout/hProcess9"/>
    <dgm:cxn modelId="{ECF3AFAF-A47B-4CA1-90CD-AAB785C9B625}"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967A0-A0E5-42CB-B0EC-434BBE11D02B}">
      <dsp:nvSpPr>
        <dsp:cNvPr id="0" name=""/>
        <dsp:cNvSpPr/>
      </dsp:nvSpPr>
      <dsp:spPr>
        <a:xfrm>
          <a:off x="57138" y="502262"/>
          <a:ext cx="2780650" cy="36759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EBF7C7B-14F5-4ECA-86CE-DBADAF378A8A}">
      <dsp:nvSpPr>
        <dsp:cNvPr id="0" name=""/>
        <dsp:cNvSpPr/>
      </dsp:nvSpPr>
      <dsp:spPr>
        <a:xfrm rot="416722">
          <a:off x="1400828" y="2007034"/>
          <a:ext cx="3019985" cy="3019985"/>
        </a:xfrm>
        <a:prstGeom prst="leftCircularArrow">
          <a:avLst>
            <a:gd name="adj1" fmla="val 2303"/>
            <a:gd name="adj2" fmla="val 277880"/>
            <a:gd name="adj3" fmla="val 1428574"/>
            <a:gd name="adj4" fmla="val 8399673"/>
            <a:gd name="adj5" fmla="val 268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6B5976-F892-43CB-940B-FB42FA79BE14}">
      <dsp:nvSpPr>
        <dsp:cNvPr id="0" name=""/>
        <dsp:cNvSpPr/>
      </dsp:nvSpPr>
      <dsp:spPr>
        <a:xfrm>
          <a:off x="576069" y="3456389"/>
          <a:ext cx="2471689" cy="982909"/>
        </a:xfrm>
        <a:prstGeom prst="roundRect">
          <a:avLst>
            <a:gd name="adj" fmla="val 1000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zh-CN" altLang="en-US" sz="3000" kern="1200" dirty="0" smtClean="0">
              <a:solidFill>
                <a:srgbClr val="FFFFFF"/>
              </a:solidFill>
              <a:latin typeface="微软雅黑" pitchFamily="34" charset="-122"/>
              <a:ea typeface="微软雅黑" pitchFamily="34" charset="-122"/>
              <a:cs typeface="+mn-cs"/>
            </a:rPr>
            <a:t>关键技术研究</a:t>
          </a:r>
          <a:endParaRPr lang="zh-CN" altLang="en-US" sz="3000" kern="1200" dirty="0">
            <a:solidFill>
              <a:srgbClr val="FFFFFF"/>
            </a:solidFill>
            <a:latin typeface="微软雅黑" pitchFamily="34" charset="-122"/>
            <a:ea typeface="微软雅黑" pitchFamily="34" charset="-122"/>
            <a:cs typeface="+mn-cs"/>
          </a:endParaRPr>
        </a:p>
      </dsp:txBody>
      <dsp:txXfrm>
        <a:off x="604857" y="3485177"/>
        <a:ext cx="2414113" cy="925333"/>
      </dsp:txXfrm>
    </dsp:sp>
    <dsp:sp modelId="{0C9994F6-A599-46D4-A9B7-74FE2700CB50}">
      <dsp:nvSpPr>
        <dsp:cNvPr id="0" name=""/>
        <dsp:cNvSpPr/>
      </dsp:nvSpPr>
      <dsp:spPr>
        <a:xfrm>
          <a:off x="3477986" y="502262"/>
          <a:ext cx="2780650" cy="367599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F25F9D-EC75-47BF-A901-43ED29AA9245}">
      <dsp:nvSpPr>
        <dsp:cNvPr id="0" name=""/>
        <dsp:cNvSpPr/>
      </dsp:nvSpPr>
      <dsp:spPr>
        <a:xfrm>
          <a:off x="4104460" y="144021"/>
          <a:ext cx="2471689" cy="982909"/>
        </a:xfrm>
        <a:prstGeom prst="roundRect">
          <a:avLst>
            <a:gd name="adj" fmla="val 1000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57150" tIns="38100" rIns="57150" bIns="38100" numCol="1" spcCol="1270" anchor="ctr" anchorCtr="0">
          <a:noAutofit/>
        </a:bodyPr>
        <a:lstStyle/>
        <a:p>
          <a:pPr lvl="0" algn="ctr" defTabSz="1333500">
            <a:lnSpc>
              <a:spcPct val="90000"/>
            </a:lnSpc>
            <a:spcBef>
              <a:spcPct val="0"/>
            </a:spcBef>
            <a:spcAft>
              <a:spcPct val="35000"/>
            </a:spcAft>
          </a:pPr>
          <a:r>
            <a:rPr lang="zh-CN" altLang="en-US" sz="3000" kern="1200" dirty="0" smtClean="0">
              <a:solidFill>
                <a:srgbClr val="FFFFFF"/>
              </a:solidFill>
              <a:latin typeface="微软雅黑" pitchFamily="34" charset="-122"/>
              <a:ea typeface="微软雅黑" pitchFamily="34" charset="-122"/>
              <a:cs typeface="+mn-cs"/>
            </a:rPr>
            <a:t>系统框架实现</a:t>
          </a:r>
          <a:endParaRPr lang="zh-CN" altLang="en-US" sz="3000" kern="1200" dirty="0">
            <a:solidFill>
              <a:srgbClr val="FFFFFF"/>
            </a:solidFill>
            <a:latin typeface="微软雅黑" pitchFamily="34" charset="-122"/>
            <a:ea typeface="微软雅黑" pitchFamily="34" charset="-122"/>
            <a:cs typeface="+mn-cs"/>
          </a:endParaRPr>
        </a:p>
      </dsp:txBody>
      <dsp:txXfrm>
        <a:off x="4133248" y="172809"/>
        <a:ext cx="2414113" cy="925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153241" y="-1557744"/>
          <a:ext cx="801089"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微软雅黑" pitchFamily="34" charset="-122"/>
              <a:ea typeface="微软雅黑" pitchFamily="34" charset="-122"/>
              <a:cs typeface="+mn-cs"/>
            </a:rPr>
            <a:t>不需要固定的表格模式，适合表达复杂</a:t>
          </a:r>
          <a:r>
            <a:rPr lang="zh-CN" altLang="en-US" sz="1300" kern="1200" dirty="0" smtClean="0">
              <a:solidFill>
                <a:srgbClr val="000000">
                  <a:hueOff val="0"/>
                  <a:satOff val="0"/>
                  <a:lumOff val="0"/>
                  <a:alphaOff val="0"/>
                </a:srgbClr>
              </a:solidFill>
              <a:latin typeface="微软雅黑" pitchFamily="34" charset="-122"/>
              <a:ea typeface="微软雅黑" pitchFamily="34" charset="-122"/>
              <a:cs typeface="+mn-cs"/>
            </a:rPr>
            <a:t>多样的</a:t>
          </a:r>
          <a:r>
            <a:rPr lang="zh-CN" altLang="en-US" sz="1300" kern="1200" dirty="0" smtClean="0">
              <a:solidFill>
                <a:srgbClr val="000000">
                  <a:hueOff val="0"/>
                  <a:satOff val="0"/>
                  <a:lumOff val="0"/>
                  <a:alphaOff val="0"/>
                </a:srgbClr>
              </a:solidFill>
              <a:latin typeface="微软雅黑" pitchFamily="34" charset="-122"/>
              <a:ea typeface="微软雅黑" pitchFamily="34" charset="-122"/>
              <a:cs typeface="+mn-cs"/>
            </a:rPr>
            <a:t>数据结构</a:t>
          </a:r>
          <a:endParaRPr lang="zh-CN" altLang="en-US" sz="1300" kern="1200" dirty="0">
            <a:solidFill>
              <a:srgbClr val="000000">
                <a:hueOff val="0"/>
                <a:satOff val="0"/>
                <a:lumOff val="0"/>
                <a:alphaOff val="0"/>
              </a:srgbClr>
            </a:solidFill>
            <a:latin typeface="微软雅黑" pitchFamily="34" charset="-122"/>
            <a:ea typeface="微软雅黑" pitchFamily="34" charset="-122"/>
            <a:cs typeface="+mn-cs"/>
          </a:endParaRPr>
        </a:p>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微软雅黑" pitchFamily="34" charset="-122"/>
              <a:ea typeface="微软雅黑" pitchFamily="34" charset="-122"/>
              <a:cs typeface="+mn-cs"/>
            </a:rPr>
            <a:t>分布式设计，具有良好水平扩展性，满足数据高速增长</a:t>
          </a:r>
          <a:endParaRPr lang="zh-CN" altLang="en-US" sz="1300" kern="1200" dirty="0">
            <a:solidFill>
              <a:srgbClr val="000000">
                <a:hueOff val="0"/>
                <a:satOff val="0"/>
                <a:lumOff val="0"/>
                <a:alphaOff val="0"/>
              </a:srgbClr>
            </a:solidFill>
            <a:latin typeface="微软雅黑" pitchFamily="34" charset="-122"/>
            <a:ea typeface="微软雅黑" pitchFamily="34" charset="-122"/>
            <a:cs typeface="+mn-cs"/>
          </a:endParaRPr>
        </a:p>
      </dsp:txBody>
      <dsp:txXfrm rot="-5400000">
        <a:off x="2410828" y="223775"/>
        <a:ext cx="4246810" cy="722877"/>
      </dsp:txXfrm>
    </dsp:sp>
    <dsp:sp modelId="{522AA298-B205-4F93-B3DE-FC511C718BE6}">
      <dsp:nvSpPr>
        <dsp:cNvPr id="0" name=""/>
        <dsp:cNvSpPr/>
      </dsp:nvSpPr>
      <ds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endParaRPr lang="zh-CN" altLang="en-US" sz="4000" kern="1200" dirty="0">
            <a:solidFill>
              <a:srgbClr val="FFFFFF"/>
            </a:solidFill>
            <a:latin typeface="微软雅黑" pitchFamily="34" charset="-122"/>
            <a:ea typeface="微软雅黑" pitchFamily="34" charset="-122"/>
            <a:cs typeface="+mn-cs"/>
          </a:endParaRPr>
        </a:p>
      </dsp:txBody>
      <dsp:txXfrm>
        <a:off x="52273" y="52273"/>
        <a:ext cx="2306282" cy="966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475433" y="609101"/>
          <a:ext cx="535426" cy="609564"/>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1198959" y="0"/>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推理服务建立</a:t>
          </a:r>
          <a:endParaRPr lang="zh-CN" altLang="en-US" sz="1200" kern="1200" dirty="0">
            <a:solidFill>
              <a:srgbClr val="FFFFFF"/>
            </a:solidFill>
            <a:latin typeface="微软雅黑" pitchFamily="34" charset="-122"/>
            <a:ea typeface="微软雅黑" pitchFamily="34" charset="-122"/>
            <a:cs typeface="+mn-cs"/>
          </a:endParaRPr>
        </a:p>
      </dsp:txBody>
      <dsp:txXfrm>
        <a:off x="1229763" y="30804"/>
        <a:ext cx="839735" cy="569302"/>
      </dsp:txXfrm>
    </dsp:sp>
    <dsp:sp modelId="{83ED8972-BB0A-4966-A0EC-47734B840FAF}">
      <dsp:nvSpPr>
        <dsp:cNvPr id="0" name=""/>
        <dsp:cNvSpPr/>
      </dsp:nvSpPr>
      <dsp:spPr>
        <a:xfrm>
          <a:off x="2075172" y="111255"/>
          <a:ext cx="1342162" cy="509930"/>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486680" y="1304495"/>
          <a:ext cx="535426" cy="609564"/>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48691" y="699665"/>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数据模型设计</a:t>
          </a:r>
          <a:endParaRPr lang="zh-CN" altLang="en-US" sz="1200" kern="1200" dirty="0">
            <a:solidFill>
              <a:srgbClr val="FFFFFF"/>
            </a:solidFill>
            <a:latin typeface="微软雅黑" pitchFamily="34" charset="-122"/>
            <a:ea typeface="微软雅黑" pitchFamily="34" charset="-122"/>
            <a:cs typeface="+mn-cs"/>
          </a:endParaRPr>
        </a:p>
      </dsp:txBody>
      <dsp:txXfrm>
        <a:off x="2079495" y="730469"/>
        <a:ext cx="839735" cy="569302"/>
      </dsp:txXfrm>
    </dsp:sp>
    <dsp:sp modelId="{D9CA3E82-EB84-4115-A7A9-D527477625FB}">
      <dsp:nvSpPr>
        <dsp:cNvPr id="0" name=""/>
        <dsp:cNvSpPr/>
      </dsp:nvSpPr>
      <dsp:spPr>
        <a:xfrm>
          <a:off x="3091513" y="753155"/>
          <a:ext cx="1970416" cy="509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zh-CN" altLang="en-US" sz="9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091513" y="753155"/>
        <a:ext cx="1970416" cy="509930"/>
      </dsp:txXfrm>
    </dsp:sp>
    <dsp:sp modelId="{1611B368-5D5B-4859-A477-AB3A90D7FCCD}">
      <dsp:nvSpPr>
        <dsp:cNvPr id="0" name=""/>
        <dsp:cNvSpPr/>
      </dsp:nvSpPr>
      <dsp:spPr>
        <a:xfrm rot="5400000">
          <a:off x="3099559" y="2027116"/>
          <a:ext cx="535426" cy="60956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47C0D53-E386-4FC1-8EC8-C74E0E1F7CC4}">
      <dsp:nvSpPr>
        <dsp:cNvPr id="0" name=""/>
        <dsp:cNvSpPr/>
      </dsp:nvSpPr>
      <dsp:spPr>
        <a:xfrm>
          <a:off x="3113771" y="1448544"/>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问诊界面配置</a:t>
          </a:r>
          <a:endParaRPr lang="zh-CN" altLang="en-US" sz="1200" kern="1200" dirty="0">
            <a:solidFill>
              <a:srgbClr val="FFFFFF"/>
            </a:solidFill>
            <a:latin typeface="微软雅黑" pitchFamily="34" charset="-122"/>
            <a:ea typeface="微软雅黑" pitchFamily="34" charset="-122"/>
            <a:cs typeface="+mn-cs"/>
          </a:endParaRPr>
        </a:p>
      </dsp:txBody>
      <dsp:txXfrm>
        <a:off x="3144575" y="1479348"/>
        <a:ext cx="839735" cy="569302"/>
      </dsp:txXfrm>
    </dsp:sp>
    <dsp:sp modelId="{AFA38A32-5C62-4F44-8BC2-41F396DE65F9}">
      <dsp:nvSpPr>
        <dsp:cNvPr id="0" name=""/>
        <dsp:cNvSpPr/>
      </dsp:nvSpPr>
      <dsp:spPr>
        <a:xfrm>
          <a:off x="3859047" y="1493757"/>
          <a:ext cx="655551" cy="509930"/>
        </a:xfrm>
        <a:prstGeom prst="rect">
          <a:avLst/>
        </a:prstGeom>
        <a:noFill/>
        <a:ln>
          <a:noFill/>
        </a:ln>
        <a:effectLst/>
      </dsp:spPr>
      <dsp:style>
        <a:lnRef idx="0">
          <a:scrgbClr r="0" g="0" b="0"/>
        </a:lnRef>
        <a:fillRef idx="0">
          <a:scrgbClr r="0" g="0" b="0"/>
        </a:fillRef>
        <a:effectRef idx="0">
          <a:scrgbClr r="0" g="0" b="0"/>
        </a:effectRef>
        <a:fontRef idx="minor"/>
      </dsp:style>
    </dsp:sp>
    <dsp:sp modelId="{C6A11E49-27DF-44D3-86CE-DA803E76E347}">
      <dsp:nvSpPr>
        <dsp:cNvPr id="0" name=""/>
        <dsp:cNvSpPr/>
      </dsp:nvSpPr>
      <dsp:spPr>
        <a:xfrm>
          <a:off x="3869800" y="2142306"/>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交互模块实现</a:t>
          </a:r>
          <a:endParaRPr lang="zh-CN" altLang="en-US" sz="1200" kern="1200" dirty="0">
            <a:solidFill>
              <a:srgbClr val="FFFFFF"/>
            </a:solidFill>
            <a:latin typeface="微软雅黑" pitchFamily="34" charset="-122"/>
            <a:ea typeface="微软雅黑" pitchFamily="34" charset="-122"/>
            <a:cs typeface="+mn-cs"/>
          </a:endParaRPr>
        </a:p>
      </dsp:txBody>
      <dsp:txXfrm>
        <a:off x="3900604" y="2173110"/>
        <a:ext cx="839735" cy="5693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475433" y="609101"/>
          <a:ext cx="535426" cy="609564"/>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1133512" y="16143"/>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推理服务建立</a:t>
          </a:r>
          <a:endParaRPr lang="zh-CN" altLang="en-US" sz="1200" kern="1200" dirty="0">
            <a:solidFill>
              <a:srgbClr val="FFFFFF"/>
            </a:solidFill>
            <a:latin typeface="微软雅黑" pitchFamily="34" charset="-122"/>
            <a:ea typeface="微软雅黑" pitchFamily="34" charset="-122"/>
            <a:cs typeface="+mn-cs"/>
          </a:endParaRPr>
        </a:p>
      </dsp:txBody>
      <dsp:txXfrm>
        <a:off x="1164316" y="46947"/>
        <a:ext cx="839735" cy="569302"/>
      </dsp:txXfrm>
    </dsp:sp>
    <dsp:sp modelId="{83ED8972-BB0A-4966-A0EC-47734B840FAF}">
      <dsp:nvSpPr>
        <dsp:cNvPr id="0" name=""/>
        <dsp:cNvSpPr/>
      </dsp:nvSpPr>
      <dsp:spPr>
        <a:xfrm>
          <a:off x="2075172" y="111255"/>
          <a:ext cx="1342162" cy="509930"/>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486680" y="1304495"/>
          <a:ext cx="535426" cy="609564"/>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48691" y="699665"/>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数据模型设计</a:t>
          </a:r>
          <a:endParaRPr lang="zh-CN" altLang="en-US" sz="1200" kern="1200" dirty="0">
            <a:solidFill>
              <a:srgbClr val="FFFFFF"/>
            </a:solidFill>
            <a:latin typeface="微软雅黑" pitchFamily="34" charset="-122"/>
            <a:ea typeface="微软雅黑" pitchFamily="34" charset="-122"/>
            <a:cs typeface="+mn-cs"/>
          </a:endParaRPr>
        </a:p>
      </dsp:txBody>
      <dsp:txXfrm>
        <a:off x="2079495" y="730469"/>
        <a:ext cx="839735" cy="569302"/>
      </dsp:txXfrm>
    </dsp:sp>
    <dsp:sp modelId="{D9CA3E82-EB84-4115-A7A9-D527477625FB}">
      <dsp:nvSpPr>
        <dsp:cNvPr id="0" name=""/>
        <dsp:cNvSpPr/>
      </dsp:nvSpPr>
      <dsp:spPr>
        <a:xfrm>
          <a:off x="3091513" y="753155"/>
          <a:ext cx="1970416" cy="509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zh-CN" altLang="en-US" sz="9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091513" y="753155"/>
        <a:ext cx="1970416" cy="509930"/>
      </dsp:txXfrm>
    </dsp:sp>
    <dsp:sp modelId="{A4EDBEFC-0941-4B88-AE31-76249181592B}">
      <dsp:nvSpPr>
        <dsp:cNvPr id="0" name=""/>
        <dsp:cNvSpPr/>
      </dsp:nvSpPr>
      <dsp:spPr>
        <a:xfrm rot="5400000">
          <a:off x="3099559" y="2027116"/>
          <a:ext cx="535426" cy="60956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47C0D53-E386-4FC1-8EC8-C74E0E1F7CC4}">
      <dsp:nvSpPr>
        <dsp:cNvPr id="0" name=""/>
        <dsp:cNvSpPr/>
      </dsp:nvSpPr>
      <dsp:spPr>
        <a:xfrm>
          <a:off x="3113771" y="1448544"/>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问诊界面配置</a:t>
          </a:r>
          <a:endParaRPr lang="zh-CN" altLang="en-US" sz="1200" kern="1200" dirty="0">
            <a:solidFill>
              <a:srgbClr val="FFFFFF"/>
            </a:solidFill>
            <a:latin typeface="微软雅黑" pitchFamily="34" charset="-122"/>
            <a:ea typeface="微软雅黑" pitchFamily="34" charset="-122"/>
            <a:cs typeface="+mn-cs"/>
          </a:endParaRPr>
        </a:p>
      </dsp:txBody>
      <dsp:txXfrm>
        <a:off x="3144575" y="1479348"/>
        <a:ext cx="839735" cy="569302"/>
      </dsp:txXfrm>
    </dsp:sp>
    <dsp:sp modelId="{6ED47BC0-37FC-444C-9A76-384FA93C02C1}">
      <dsp:nvSpPr>
        <dsp:cNvPr id="0" name=""/>
        <dsp:cNvSpPr/>
      </dsp:nvSpPr>
      <dsp:spPr>
        <a:xfrm>
          <a:off x="3859047" y="1493757"/>
          <a:ext cx="655551" cy="509930"/>
        </a:xfrm>
        <a:prstGeom prst="rect">
          <a:avLst/>
        </a:prstGeom>
        <a:noFill/>
        <a:ln>
          <a:noFill/>
        </a:ln>
        <a:effectLst/>
      </dsp:spPr>
      <dsp:style>
        <a:lnRef idx="0">
          <a:scrgbClr r="0" g="0" b="0"/>
        </a:lnRef>
        <a:fillRef idx="0">
          <a:scrgbClr r="0" g="0" b="0"/>
        </a:fillRef>
        <a:effectRef idx="0">
          <a:scrgbClr r="0" g="0" b="0"/>
        </a:effectRef>
        <a:fontRef idx="minor"/>
      </dsp:style>
    </dsp:sp>
    <dsp:sp modelId="{67A3843F-3D5B-4A23-9389-CD6080DA3B6B}">
      <dsp:nvSpPr>
        <dsp:cNvPr id="0" name=""/>
        <dsp:cNvSpPr/>
      </dsp:nvSpPr>
      <dsp:spPr>
        <a:xfrm>
          <a:off x="3869800" y="2142306"/>
          <a:ext cx="901343" cy="63091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solidFill>
                <a:srgbClr val="FFFFFF"/>
              </a:solidFill>
              <a:latin typeface="微软雅黑" pitchFamily="34" charset="-122"/>
              <a:ea typeface="微软雅黑" pitchFamily="34" charset="-122"/>
              <a:cs typeface="+mn-cs"/>
            </a:rPr>
            <a:t>交互模块代码实现</a:t>
          </a:r>
          <a:endParaRPr lang="zh-CN" altLang="en-US" sz="1200" kern="1200" dirty="0">
            <a:solidFill>
              <a:srgbClr val="FFFFFF"/>
            </a:solidFill>
            <a:latin typeface="微软雅黑" pitchFamily="34" charset="-122"/>
            <a:ea typeface="微软雅黑" pitchFamily="34" charset="-122"/>
            <a:cs typeface="+mn-cs"/>
          </a:endParaRPr>
        </a:p>
      </dsp:txBody>
      <dsp:txXfrm>
        <a:off x="3900604" y="2173110"/>
        <a:ext cx="839735" cy="5693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48060" y="260247"/>
          <a:ext cx="4298756" cy="2355024"/>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275004" y="970464"/>
          <a:ext cx="1440164" cy="914876"/>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endParaRPr lang="zh-CN" altLang="en-US" sz="3800" kern="1200">
            <a:solidFill>
              <a:sysClr val="window" lastClr="C7EDCB"/>
            </a:solidFill>
            <a:latin typeface="Calibri"/>
            <a:ea typeface="宋体"/>
            <a:cs typeface="+mn-cs"/>
          </a:endParaRPr>
        </a:p>
      </dsp:txBody>
      <dsp:txXfrm>
        <a:off x="319665" y="1015125"/>
        <a:ext cx="1350842" cy="825554"/>
      </dsp:txXfrm>
    </dsp:sp>
    <dsp:sp modelId="{E3249015-0E52-4E9C-97E2-C31755DA7C84}">
      <dsp:nvSpPr>
        <dsp:cNvPr id="0" name=""/>
        <dsp:cNvSpPr/>
      </dsp:nvSpPr>
      <dsp:spPr>
        <a:xfrm>
          <a:off x="1890699" y="986112"/>
          <a:ext cx="1224675" cy="914876"/>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endParaRPr lang="zh-CN" altLang="en-US" sz="3800" kern="1200">
            <a:solidFill>
              <a:sysClr val="window" lastClr="C7EDCB"/>
            </a:solidFill>
            <a:latin typeface="Calibri"/>
            <a:ea typeface="宋体"/>
            <a:cs typeface="+mn-cs"/>
          </a:endParaRPr>
        </a:p>
      </dsp:txBody>
      <dsp:txXfrm>
        <a:off x="1935360" y="1030773"/>
        <a:ext cx="1135353" cy="825554"/>
      </dsp:txXfrm>
    </dsp:sp>
    <dsp:sp modelId="{B96F21A7-FF77-4091-8524-2D0FE362DC7E}">
      <dsp:nvSpPr>
        <dsp:cNvPr id="0" name=""/>
        <dsp:cNvSpPr/>
      </dsp:nvSpPr>
      <dsp:spPr>
        <a:xfrm>
          <a:off x="3268882" y="986112"/>
          <a:ext cx="1517208" cy="923325"/>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endParaRPr lang="zh-CN" altLang="en-US" sz="3800" kern="1200">
            <a:solidFill>
              <a:sysClr val="window" lastClr="C7EDCB"/>
            </a:solidFill>
            <a:latin typeface="Calibri"/>
            <a:ea typeface="宋体"/>
            <a:cs typeface="+mn-cs"/>
          </a:endParaRPr>
        </a:p>
      </dsp:txBody>
      <dsp:txXfrm>
        <a:off x="3313955" y="1031185"/>
        <a:ext cx="1427062" cy="8331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27</a:t>
            </a:fld>
            <a:endParaRPr lang="zh-CN" altLang="en-US"/>
          </a:p>
        </p:txBody>
      </p:sp>
    </p:spTree>
    <p:extLst>
      <p:ext uri="{BB962C8B-B14F-4D97-AF65-F5344CB8AC3E}">
        <p14:creationId xmlns:p14="http://schemas.microsoft.com/office/powerpoint/2010/main" val="408820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28</a:t>
            </a:fld>
            <a:endParaRPr lang="zh-CN" altLang="en-US"/>
          </a:p>
        </p:txBody>
      </p:sp>
    </p:spTree>
    <p:extLst>
      <p:ext uri="{BB962C8B-B14F-4D97-AF65-F5344CB8AC3E}">
        <p14:creationId xmlns:p14="http://schemas.microsoft.com/office/powerpoint/2010/main" val="255012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29</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已经成为继心血管疾病、肿瘤和脑卒中之后的第四位杀手，给社会和家庭带来沉重的负担，从</a:t>
            </a:r>
            <a:r>
              <a:rPr lang="en-US" altLang="zh-CN" dirty="0" smtClean="0"/>
              <a:t>AD</a:t>
            </a:r>
            <a:r>
              <a:rPr lang="zh-CN" altLang="en-US" dirty="0" smtClean="0"/>
              <a:t>高风险人群中快速筛选出可疑</a:t>
            </a:r>
            <a:r>
              <a:rPr lang="en-US" altLang="zh-CN" dirty="0" smtClean="0"/>
              <a:t>AD</a:t>
            </a:r>
            <a:r>
              <a:rPr lang="zh-CN" altLang="en-US" dirty="0" smtClean="0"/>
              <a:t>患者是作好</a:t>
            </a:r>
            <a:r>
              <a:rPr lang="en-US" altLang="zh-CN" dirty="0" smtClean="0"/>
              <a:t>AD</a:t>
            </a:r>
            <a:r>
              <a:rPr lang="zh-CN" altLang="en-US" dirty="0" smtClean="0"/>
              <a:t>的预防、早期诊断和治疗的关键</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30</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32</a:t>
            </a:fld>
            <a:endParaRPr lang="zh-CN" altLang="en-US"/>
          </a:p>
        </p:txBody>
      </p:sp>
    </p:spTree>
    <p:extLst>
      <p:ext uri="{BB962C8B-B14F-4D97-AF65-F5344CB8AC3E}">
        <p14:creationId xmlns:p14="http://schemas.microsoft.com/office/powerpoint/2010/main" val="2478608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根据社区医疗的目标，理想的医疗模式是</a:t>
            </a:r>
            <a:r>
              <a:rPr lang="zh-CN" altLang="en-US" baseline="0" dirty="0" smtClean="0"/>
              <a:t> 社区医疗承担常见疾病的诊疗而中心医院专注于解决疑难杂症</a:t>
            </a:r>
            <a:r>
              <a:rPr lang="zh-CN" altLang="en-US" dirty="0" smtClean="0"/>
              <a:t>，然而由于社区的医疗水平低，患者集中于上级医院而没有向基层合理分流，目前的情况是</a:t>
            </a:r>
            <a:r>
              <a:rPr lang="zh-CN" altLang="en-US" baseline="0" dirty="0" smtClean="0"/>
              <a:t> 患者集中于大医院就医，导致大医院负担过重，超负荷运转而社区医疗资源闲置浪费</a:t>
            </a:r>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临床决策支持系统的定义如下：</a:t>
            </a:r>
            <a:endParaRPr lang="en-US" altLang="zh-CN" dirty="0" smtClean="0"/>
          </a:p>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2007</a:t>
            </a:r>
            <a:r>
              <a:rPr lang="zh-CN" altLang="en-US" dirty="0" smtClean="0"/>
              <a:t>年发表在</a:t>
            </a:r>
            <a:r>
              <a:rPr lang="en-US" altLang="zh-CN" dirty="0" smtClean="0"/>
              <a:t>JAMIA</a:t>
            </a:r>
            <a:r>
              <a:rPr lang="zh-CN" altLang="en-US" dirty="0" smtClean="0"/>
              <a:t>上的白皮书</a:t>
            </a:r>
            <a:r>
              <a:rPr lang="en-US" altLang="zh-CN" dirty="0" smtClean="0"/>
              <a:t>-</a:t>
            </a:r>
            <a:r>
              <a:rPr lang="en-US" altLang="zh-CN" baseline="0" dirty="0" smtClean="0"/>
              <a:t> A roadmap for national action on clinical decision support</a:t>
            </a:r>
            <a:r>
              <a:rPr lang="zh-CN" altLang="en-US" baseline="0" dirty="0" smtClean="0"/>
              <a:t>指出，虽然临床决策支持在某些机构已对于临床诊疗工作产生良好的效果，但是它的应用范围仍然受到局限。为了使得</a:t>
            </a:r>
            <a:r>
              <a:rPr lang="en-US" altLang="zh-CN" baseline="0" dirty="0" smtClean="0"/>
              <a:t>CDS</a:t>
            </a:r>
            <a:r>
              <a:rPr lang="zh-CN" altLang="en-US" baseline="0" dirty="0" smtClean="0"/>
              <a:t>更广泛地应用，必须通过三大支柱来实现这个目标，在需要的时候提供最好的知识；系统被而有效的采用，系统和知识能够持续不断的更新。基于以上原则，对于社区临床决策支持的需求进行分析针。对新的知识和专家总结的经验，需要通过临床决策支持系统及时传播应用到社区医疗中；为了达到高效应用，地域分布广的社区医生通过获取临床决策支持，给患者提供更好的医疗服务；系统应用的过程中，临床数据汇集为临床专家的临床研究分析的数据源，促进新知识和新技术的应用，支持知识和系统的持续更新。</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根据以上分析，得到在社区应用决策支持系统的服务模式如图所示，面向的对象包括中心医院、社区医院和患者。中心医院负责知识的表达与更新，通过决策支持系统向社区提供诊断辅助的服务，。</a:t>
            </a:r>
            <a:r>
              <a:rPr lang="zh-CN" altLang="en-US" baseline="0" dirty="0" smtClean="0"/>
              <a:t> 社区医生在需要医疗知识的时候通过系统获取了当前由专家提供的最新知识，提高了医疗水平，保障了医疗质量；系统在提供诊断辅助功能的同时，通过统一管理数据，领域专家可以及时处理临床信息、准确分析临床数据，从而发现问题和新的知识，通过更新决策支持系统，进一步修正和完善疾病的诊疗规范</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扩展后的系统结构如图，云平台；数据存储；人机交互；推理引擎；</a:t>
            </a:r>
            <a:r>
              <a:rPr lang="zh-CN" altLang="en-US" baseline="0" dirty="0" smtClean="0"/>
              <a:t> 针对不同疾病可以快速构建面向社区的疾病诊断决策支持系统</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56.emf"/><Relationship Id="rId5" Type="http://schemas.openxmlformats.org/officeDocument/2006/relationships/oleObject" Target="../embeddings/oleObject1.bin"/><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6.png"/><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60.png"/><Relationship Id="rId4" Type="http://schemas.openxmlformats.org/officeDocument/2006/relationships/image" Target="../media/image59.emf"/></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48.png"/><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43.png"/><Relationship Id="rId12"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1.png"/><Relationship Id="rId11" Type="http://schemas.openxmlformats.org/officeDocument/2006/relationships/image" Target="../media/image70.png"/><Relationship Id="rId5" Type="http://schemas.openxmlformats.org/officeDocument/2006/relationships/image" Target="../media/image42.png"/><Relationship Id="rId10" Type="http://schemas.openxmlformats.org/officeDocument/2006/relationships/image" Target="../media/image69.jpeg"/><Relationship Id="rId4" Type="http://schemas.openxmlformats.org/officeDocument/2006/relationships/image" Target="../media/image66.jpeg"/><Relationship Id="rId9" Type="http://schemas.openxmlformats.org/officeDocument/2006/relationships/image" Target="../media/image6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72.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82.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diagramLayout" Target="../diagrams/layout3.xml"/><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11" Type="http://schemas.openxmlformats.org/officeDocument/2006/relationships/image" Target="../media/image91.png"/><Relationship Id="rId5" Type="http://schemas.openxmlformats.org/officeDocument/2006/relationships/diagramColors" Target="../diagrams/colors3.xml"/><Relationship Id="rId10" Type="http://schemas.openxmlformats.org/officeDocument/2006/relationships/image" Target="../media/image90.png"/><Relationship Id="rId4" Type="http://schemas.openxmlformats.org/officeDocument/2006/relationships/diagramQuickStyle" Target="../diagrams/quickStyle3.xml"/><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7.wmf"/><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Layout" Target="../diagrams/layout4.xml"/><Relationship Id="rId7" Type="http://schemas.openxmlformats.org/officeDocument/2006/relationships/image" Target="../media/image110.png"/><Relationship Id="rId12" Type="http://schemas.openxmlformats.org/officeDocument/2006/relationships/image" Target="../media/image114.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11" Type="http://schemas.openxmlformats.org/officeDocument/2006/relationships/image" Target="../media/image113.png"/><Relationship Id="rId5" Type="http://schemas.openxmlformats.org/officeDocument/2006/relationships/diagramColors" Target="../diagrams/colors4.xml"/><Relationship Id="rId10" Type="http://schemas.openxmlformats.org/officeDocument/2006/relationships/image" Target="../media/image112.png"/><Relationship Id="rId4" Type="http://schemas.openxmlformats.org/officeDocument/2006/relationships/diagramQuickStyle" Target="../diagrams/quickStyle4.xml"/><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5.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阿尔兹海默决策支持系统实现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9" name="图示 8"/>
          <p:cNvGraphicFramePr/>
          <p:nvPr>
            <p:extLst>
              <p:ext uri="{D42A27DB-BD31-4B8C-83A1-F6EECF244321}">
                <p14:modId xmlns:p14="http://schemas.microsoft.com/office/powerpoint/2010/main" val="1402131280"/>
              </p:ext>
            </p:extLst>
          </p:nvPr>
        </p:nvGraphicFramePr>
        <p:xfrm>
          <a:off x="1259632" y="1268760"/>
          <a:ext cx="662473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1551043" y="2080156"/>
            <a:ext cx="2376264" cy="230832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面向复杂多样数据的存储管理技术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针对不同疾病的界面动态配置技术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适应不同疾病特点的推理服务构建技术</a:t>
            </a:r>
            <a:endParaRPr lang="zh-CN" altLang="en-US" sz="1600" dirty="0">
              <a:latin typeface="微软雅黑" pitchFamily="34" charset="-122"/>
              <a:ea typeface="微软雅黑" pitchFamily="34" charset="-122"/>
            </a:endParaRPr>
          </a:p>
        </p:txBody>
      </p:sp>
      <p:sp>
        <p:nvSpPr>
          <p:cNvPr id="11" name="TextBox 10"/>
          <p:cNvSpPr txBox="1"/>
          <p:nvPr/>
        </p:nvSpPr>
        <p:spPr>
          <a:xfrm>
            <a:off x="5292080" y="2564904"/>
            <a:ext cx="1728192" cy="12464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视图层实现</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a:latin typeface="微软雅黑" pitchFamily="34" charset="-122"/>
                <a:ea typeface="微软雅黑" pitchFamily="34" charset="-122"/>
              </a:rPr>
              <a:t>控制</a:t>
            </a:r>
            <a:r>
              <a:rPr lang="zh-CN" altLang="en-US" sz="1600" dirty="0" smtClean="0">
                <a:latin typeface="微软雅黑" pitchFamily="34" charset="-122"/>
                <a:ea typeface="微软雅黑" pitchFamily="34" charset="-122"/>
              </a:rPr>
              <a:t>层实现</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模型层实现</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4034998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2983587" y="5410752"/>
            <a:ext cx="3456384" cy="83538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微软雅黑" pitchFamily="34" charset="-122"/>
                <a:ea typeface="微软雅黑" pitchFamily="34" charset="-122"/>
              </a:rPr>
              <a:t>数据特点</a:t>
            </a:r>
            <a:endParaRPr kumimoji="1" lang="en-US" altLang="ko-KR"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2894848790"/>
              </p:ext>
            </p:extLst>
          </p:nvPr>
        </p:nvGraphicFramePr>
        <p:xfrm>
          <a:off x="1223627" y="4149080"/>
          <a:ext cx="6696745"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539553" y="1754881"/>
            <a:ext cx="2880320"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 name="Text Box 6"/>
              <p:cNvSpPr txBox="1">
                <a:spLocks noChangeArrowheads="1"/>
              </p:cNvSpPr>
              <p:nvPr/>
            </p:nvSpPr>
            <p:spPr bwMode="auto">
              <a:xfrm>
                <a:off x="1249536" y="3811527"/>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latin typeface="微软雅黑" pitchFamily="34" charset="-122"/>
                    <a:ea typeface="微软雅黑" pitchFamily="34"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9" name="组合 28"/>
          <p:cNvGrpSpPr/>
          <p:nvPr/>
        </p:nvGrpSpPr>
        <p:grpSpPr>
          <a:xfrm>
            <a:off x="3749497" y="1975061"/>
            <a:ext cx="1890905" cy="1957995"/>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Text Box 6"/>
            <p:cNvSpPr txBox="1">
              <a:spLocks noChangeArrowheads="1"/>
            </p:cNvSpPr>
            <p:nvPr/>
          </p:nvSpPr>
          <p:spPr bwMode="auto">
            <a:xfrm>
              <a:off x="1187624" y="3735055"/>
              <a:ext cx="2162176" cy="130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grpSp>
        <p:nvGrpSpPr>
          <p:cNvPr id="33" name="组合 32"/>
          <p:cNvGrpSpPr/>
          <p:nvPr/>
        </p:nvGrpSpPr>
        <p:grpSpPr>
          <a:xfrm>
            <a:off x="6012160" y="1754882"/>
            <a:ext cx="2651669" cy="2178174"/>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Text Box 21"/>
              <p:cNvSpPr txBox="1">
                <a:spLocks noChangeArrowheads="1"/>
              </p:cNvSpPr>
              <p:nvPr/>
            </p:nvSpPr>
            <p:spPr bwMode="auto">
              <a:xfrm>
                <a:off x="5759624" y="3873872"/>
                <a:ext cx="2038350" cy="177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smtClean="0">
                    <a:solidFill>
                      <a:srgbClr val="000000"/>
                    </a:solidFill>
                    <a:latin typeface="微软雅黑" pitchFamily="34" charset="-122"/>
                    <a:ea typeface="微软雅黑" pitchFamily="34" charset="-122"/>
                  </a:rPr>
                  <a:t>随着支持的疾病增加和</a:t>
                </a:r>
                <a:r>
                  <a:rPr lang="zh-CN" altLang="en-US" kern="0" dirty="0">
                    <a:solidFill>
                      <a:srgbClr val="000000"/>
                    </a:solidFill>
                    <a:latin typeface="微软雅黑" pitchFamily="34" charset="-122"/>
                    <a:ea typeface="微软雅黑" pitchFamily="34" charset="-122"/>
                  </a:rPr>
                  <a:t>系统的更新，数据库的数据模型也需要不断</a:t>
                </a:r>
                <a:r>
                  <a:rPr lang="zh-CN" altLang="en-US" kern="0" dirty="0" smtClean="0">
                    <a:solidFill>
                      <a:srgbClr val="000000"/>
                    </a:solidFill>
                    <a:latin typeface="微软雅黑" pitchFamily="34" charset="-122"/>
                    <a:ea typeface="微软雅黑" pitchFamily="34" charset="-122"/>
                  </a:rPr>
                  <a:t>更新</a:t>
                </a:r>
                <a:endParaRPr lang="zh-CN" altLang="en-US" kern="0" dirty="0">
                  <a:solidFill>
                    <a:srgbClr val="000000"/>
                  </a:solidFill>
                  <a:latin typeface="微软雅黑" pitchFamily="34" charset="-122"/>
                  <a:ea typeface="微软雅黑" pitchFamily="34"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latin typeface="微软雅黑" pitchFamily="34" charset="-122"/>
              <a:ea typeface="微软雅黑" pitchFamily="34" charset="-122"/>
            </a:endParaRPr>
          </a:p>
        </p:txBody>
      </p:sp>
      <p:sp>
        <p:nvSpPr>
          <p:cNvPr id="39" name="TextBox 38"/>
          <p:cNvSpPr txBox="1"/>
          <p:nvPr/>
        </p:nvSpPr>
        <p:spPr>
          <a:xfrm>
            <a:off x="1570067" y="4549770"/>
            <a:ext cx="1651414" cy="369332"/>
          </a:xfrm>
          <a:prstGeom prst="rect">
            <a:avLst/>
          </a:prstGeom>
          <a:noFill/>
        </p:spPr>
        <p:txBody>
          <a:bodyPr wrap="none" rtlCol="0">
            <a:spAutoFit/>
          </a:bodyPr>
          <a:lstStyle/>
          <a:p>
            <a:r>
              <a:rPr lang="en-US" altLang="zh-CN" dirty="0" err="1" smtClean="0">
                <a:solidFill>
                  <a:schemeClr val="bg1"/>
                </a:solidFill>
                <a:latin typeface="微软雅黑" pitchFamily="34" charset="-122"/>
                <a:ea typeface="微软雅黑" pitchFamily="34" charset="-122"/>
              </a:rPr>
              <a:t>NoSQL</a:t>
            </a:r>
            <a:r>
              <a:rPr lang="zh-CN" altLang="en-US" dirty="0" smtClean="0">
                <a:solidFill>
                  <a:schemeClr val="bg1"/>
                </a:solidFill>
                <a:latin typeface="微软雅黑" pitchFamily="34" charset="-122"/>
                <a:ea typeface="微软雅黑" pitchFamily="34" charset="-122"/>
              </a:rPr>
              <a:t>数据库</a:t>
            </a:r>
            <a:endParaRPr lang="zh-CN" altLang="en-US" dirty="0">
              <a:solidFill>
                <a:schemeClr val="bg1"/>
              </a:solidFill>
              <a:latin typeface="微软雅黑" pitchFamily="34" charset="-122"/>
              <a:ea typeface="微软雅黑" pitchFamily="34" charset="-122"/>
            </a:endParaRPr>
          </a:p>
        </p:txBody>
      </p:sp>
      <p:pic>
        <p:nvPicPr>
          <p:cNvPr id="14337" name="Picture 1" descr="D:\360data\重要数据\我的图片\logo-mongodb-hea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9857" y="5410752"/>
            <a:ext cx="2923844" cy="83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948264" y="630932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120" y="2390539"/>
            <a:ext cx="2090065" cy="109574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1091662"/>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721693" y="1412776"/>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752234" y="1789122"/>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339481" y="1766885"/>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768929" y="216499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481379" y="2188559"/>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386639" y="2136338"/>
            <a:ext cx="1345637" cy="570805"/>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3059696" y="2160435"/>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625545" y="1504263"/>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838915" y="2240868"/>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851536" y="1910434"/>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541936" y="2232088"/>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466866" y="2207991"/>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143350" y="2218211"/>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86639" y="1897688"/>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543242" y="2692146"/>
            <a:ext cx="88795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嵌入</a:t>
            </a:r>
            <a:endParaRPr lang="zh-CN" altLang="en-US" sz="1600" dirty="0">
              <a:latin typeface="微软雅黑" pitchFamily="34" charset="-122"/>
              <a:ea typeface="微软雅黑" pitchFamily="34" charset="-122"/>
            </a:endParaRPr>
          </a:p>
        </p:txBody>
      </p:sp>
      <p:sp>
        <p:nvSpPr>
          <p:cNvPr id="14" name="TextBox 13"/>
          <p:cNvSpPr txBox="1"/>
          <p:nvPr/>
        </p:nvSpPr>
        <p:spPr>
          <a:xfrm>
            <a:off x="4505345" y="1582219"/>
            <a:ext cx="73064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引用</a:t>
            </a:r>
            <a:endParaRPr lang="zh-CN" altLang="en-US" sz="1600" dirty="0">
              <a:latin typeface="微软雅黑" pitchFamily="34" charset="-122"/>
              <a:ea typeface="微软雅黑" pitchFamily="34" charset="-122"/>
            </a:endParaRPr>
          </a:p>
        </p:txBody>
      </p:sp>
      <p:sp>
        <p:nvSpPr>
          <p:cNvPr id="63" name="AutoShape 105"/>
          <p:cNvSpPr>
            <a:spLocks noChangeArrowheads="1"/>
          </p:cNvSpPr>
          <p:nvPr/>
        </p:nvSpPr>
        <p:spPr bwMode="auto">
          <a:xfrm>
            <a:off x="4880011" y="3645024"/>
            <a:ext cx="3364398" cy="2823993"/>
          </a:xfrm>
          <a:prstGeom prst="wedgeRoundRectCallout">
            <a:avLst>
              <a:gd name="adj1" fmla="val -70767"/>
              <a:gd name="adj2" fmla="val -41052"/>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241735769"/>
              </p:ext>
            </p:extLst>
          </p:nvPr>
        </p:nvGraphicFramePr>
        <p:xfrm>
          <a:off x="768929" y="3717032"/>
          <a:ext cx="3471218" cy="2592040"/>
        </p:xfrm>
        <a:graphic>
          <a:graphicData uri="http://schemas.openxmlformats.org/presentationml/2006/ole">
            <mc:AlternateContent xmlns:mc="http://schemas.openxmlformats.org/markup-compatibility/2006">
              <mc:Choice xmlns:v="urn:schemas-microsoft-com:vml" Requires="v">
                <p:oleObj spid="_x0000_s13349" name="Visio" r:id="rId5" imgW="4481235" imgH="3347190" progId="Visio.Drawing.11">
                  <p:embed/>
                </p:oleObj>
              </mc:Choice>
              <mc:Fallback>
                <p:oleObj name="Visio" r:id="rId5" imgW="4481235" imgH="3347190" progId="Visio.Drawing.11">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929" y="3717032"/>
                        <a:ext cx="3471218" cy="2592040"/>
                      </a:xfrm>
                      <a:prstGeom prst="rect">
                        <a:avLst/>
                      </a:prstGeom>
                      <a:noFill/>
                      <a:ln>
                        <a:noFill/>
                      </a:ln>
                      <a:effectLst/>
                    </p:spPr>
                  </p:pic>
                </p:oleObj>
              </mc:Fallback>
            </mc:AlternateContent>
          </a:graphicData>
        </a:graphic>
      </p:graphicFrame>
      <p:sp>
        <p:nvSpPr>
          <p:cNvPr id="62"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5508104" y="3861048"/>
            <a:ext cx="2644316"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头痛时长：</a:t>
            </a:r>
            <a:r>
              <a:rPr lang="en-US" altLang="zh-CN" sz="1400" dirty="0" smtClean="0">
                <a:latin typeface="微软雅黑" pitchFamily="34" charset="-122"/>
                <a:ea typeface="微软雅黑" pitchFamily="34" charset="-122"/>
              </a:rPr>
              <a:t>30</a:t>
            </a:r>
            <a:r>
              <a:rPr lang="zh-CN" altLang="en-US" sz="1400" dirty="0" smtClean="0">
                <a:latin typeface="微软雅黑" pitchFamily="34" charset="-122"/>
                <a:ea typeface="微软雅黑" pitchFamily="34" charset="-122"/>
              </a:rPr>
              <a:t>分钟</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头痛先兆：头晕，恶心、呕吐</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头痛部位：左前额、左颈部</a:t>
            </a:r>
            <a:endParaRPr lang="zh-CN" altLang="en-US" sz="1400" dirty="0">
              <a:latin typeface="微软雅黑" pitchFamily="34" charset="-122"/>
              <a:ea typeface="微软雅黑" pitchFamily="34" charset="-122"/>
            </a:endParaRPr>
          </a:p>
        </p:txBody>
      </p:sp>
      <p:sp>
        <p:nvSpPr>
          <p:cNvPr id="15" name="TextBox 14"/>
          <p:cNvSpPr txBox="1"/>
          <p:nvPr/>
        </p:nvSpPr>
        <p:spPr>
          <a:xfrm>
            <a:off x="5736784" y="4653136"/>
            <a:ext cx="1963487" cy="1815882"/>
          </a:xfrm>
          <a:prstGeom prst="rect">
            <a:avLst/>
          </a:prstGeom>
          <a:noFill/>
        </p:spPr>
        <p:txBody>
          <a:bodyPr wrap="square" rtlCol="0">
            <a:spAutoFit/>
          </a:bodyPr>
          <a:lstStyle>
            <a:defPPr>
              <a:defRPr lang="zh-CN"/>
            </a:defPPr>
            <a:lvl1pPr>
              <a:defRPr sz="1400">
                <a:latin typeface="微软雅黑" pitchFamily="34" charset="-122"/>
                <a:ea typeface="微软雅黑" pitchFamily="34" charset="-122"/>
              </a:defRPr>
            </a:lvl1pPr>
          </a:lstStyle>
          <a:p>
            <a:r>
              <a:rPr lang="zh-CN" altLang="en-US" dirty="0"/>
              <a:t>蒙特利尔量</a:t>
            </a:r>
            <a:r>
              <a:rPr lang="zh-CN" altLang="en-US" dirty="0" smtClean="0"/>
              <a:t>表</a:t>
            </a:r>
            <a:endParaRPr lang="en-US" altLang="zh-CN" dirty="0" smtClean="0"/>
          </a:p>
          <a:p>
            <a:r>
              <a:rPr lang="en-US" altLang="zh-CN" dirty="0" smtClean="0"/>
              <a:t>{</a:t>
            </a:r>
          </a:p>
          <a:p>
            <a:r>
              <a:rPr lang="en-US" altLang="zh-CN" dirty="0"/>
              <a:t> </a:t>
            </a:r>
            <a:r>
              <a:rPr lang="en-US" altLang="zh-CN" dirty="0" smtClean="0"/>
              <a:t>  </a:t>
            </a:r>
            <a:r>
              <a:rPr lang="zh-CN" altLang="en-US" dirty="0" smtClean="0"/>
              <a:t>第一题得分：</a:t>
            </a:r>
            <a:r>
              <a:rPr lang="en-US" altLang="zh-CN" dirty="0" smtClean="0"/>
              <a:t>3</a:t>
            </a:r>
          </a:p>
          <a:p>
            <a:r>
              <a:rPr lang="en-US" altLang="zh-CN" dirty="0"/>
              <a:t> </a:t>
            </a:r>
            <a:r>
              <a:rPr lang="en-US" altLang="zh-CN" dirty="0" smtClean="0"/>
              <a:t>  </a:t>
            </a:r>
            <a:r>
              <a:rPr lang="zh-CN" altLang="en-US" dirty="0" smtClean="0"/>
              <a:t>第二题得分：</a:t>
            </a:r>
            <a:r>
              <a:rPr lang="en-US" altLang="zh-CN" dirty="0" smtClean="0"/>
              <a:t>4</a:t>
            </a:r>
          </a:p>
          <a:p>
            <a:r>
              <a:rPr lang="zh-CN" altLang="en-US" dirty="0" smtClean="0"/>
              <a:t>   第三题得分：</a:t>
            </a:r>
            <a:r>
              <a:rPr lang="en-US" altLang="zh-CN" dirty="0" smtClean="0"/>
              <a:t>3</a:t>
            </a:r>
          </a:p>
          <a:p>
            <a:r>
              <a:rPr lang="en-US" altLang="zh-CN" dirty="0"/>
              <a:t> </a:t>
            </a:r>
            <a:r>
              <a:rPr lang="zh-CN" altLang="en-US" dirty="0"/>
              <a:t> </a:t>
            </a:r>
            <a:r>
              <a:rPr lang="zh-CN" altLang="en-US" dirty="0" smtClean="0"/>
              <a:t>     </a:t>
            </a:r>
            <a:r>
              <a:rPr lang="en-US" altLang="zh-CN" dirty="0" smtClean="0"/>
              <a:t>…</a:t>
            </a:r>
          </a:p>
          <a:p>
            <a:r>
              <a:rPr lang="en-US" altLang="zh-CN" dirty="0"/>
              <a:t> </a:t>
            </a:r>
            <a:r>
              <a:rPr lang="en-US" altLang="zh-CN" dirty="0" smtClean="0"/>
              <a:t>   </a:t>
            </a:r>
            <a:r>
              <a:rPr lang="zh-CN" altLang="en-US" dirty="0" smtClean="0"/>
              <a:t>总得分：</a:t>
            </a:r>
            <a:r>
              <a:rPr lang="en-US" altLang="zh-CN" dirty="0" smtClean="0"/>
              <a:t>21</a:t>
            </a:r>
          </a:p>
          <a:p>
            <a:r>
              <a:rPr lang="en-US" altLang="zh-CN" dirty="0"/>
              <a:t>}</a:t>
            </a:r>
            <a:endParaRPr lang="zh-CN" altLang="en-US" dirty="0"/>
          </a:p>
        </p:txBody>
      </p:sp>
      <p:sp>
        <p:nvSpPr>
          <p:cNvPr id="21" name="圆角矩形 20"/>
          <p:cNvSpPr/>
          <p:nvPr/>
        </p:nvSpPr>
        <p:spPr bwMode="auto">
          <a:xfrm>
            <a:off x="5508104" y="3789040"/>
            <a:ext cx="2420849" cy="810672"/>
          </a:xfrm>
          <a:prstGeom prst="roundRect">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5537026" y="4653135"/>
            <a:ext cx="2420849" cy="1728193"/>
          </a:xfrm>
          <a:prstGeom prst="roundRect">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68734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bwMode="auto">
          <a:xfrm>
            <a:off x="683568" y="4478014"/>
            <a:ext cx="7776864" cy="1899847"/>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grpSp>
        <p:nvGrpSpPr>
          <p:cNvPr id="39" name="组合 38"/>
          <p:cNvGrpSpPr/>
          <p:nvPr/>
        </p:nvGrpSpPr>
        <p:grpSpPr>
          <a:xfrm>
            <a:off x="4670000" y="5631811"/>
            <a:ext cx="1473877" cy="571492"/>
            <a:chOff x="0" y="0"/>
            <a:chExt cx="2410828" cy="1070822"/>
          </a:xfrm>
        </p:grpSpPr>
        <p:sp>
          <p:nvSpPr>
            <p:cNvPr id="40" name="圆角矩形 39"/>
            <p:cNvSpPr/>
            <p:nvPr/>
          </p:nvSpPr>
          <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sp>
        <p:sp>
          <p:nvSpPr>
            <p:cNvPr id="41" name="圆角矩形 4"/>
            <p:cNvSpPr/>
            <p:nvPr/>
          </p:nvSpPr>
          <p:spPr>
            <a:xfrm>
              <a:off x="52273" y="52273"/>
              <a:ext cx="2306282" cy="9662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p:txBody>
        </p:sp>
      </p:grpSp>
      <p:grpSp>
        <p:nvGrpSpPr>
          <p:cNvPr id="36" name="组合 35"/>
          <p:cNvGrpSpPr/>
          <p:nvPr/>
        </p:nvGrpSpPr>
        <p:grpSpPr>
          <a:xfrm>
            <a:off x="4641398" y="4581128"/>
            <a:ext cx="1473877" cy="571492"/>
            <a:chOff x="0" y="0"/>
            <a:chExt cx="2410828" cy="1070822"/>
          </a:xfrm>
        </p:grpSpPr>
        <p:sp>
          <p:nvSpPr>
            <p:cNvPr id="37" name="圆角矩形 36"/>
            <p:cNvSpPr/>
            <p:nvPr/>
          </p:nvSpPr>
          <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sp>
        <p:sp>
          <p:nvSpPr>
            <p:cNvPr id="38" name="圆角矩形 4"/>
            <p:cNvSpPr/>
            <p:nvPr/>
          </p:nvSpPr>
          <p:spPr>
            <a:xfrm>
              <a:off x="52273" y="52273"/>
              <a:ext cx="2306282" cy="9662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p:txBody>
        </p:sp>
      </p:grpSp>
      <p:sp>
        <p:nvSpPr>
          <p:cNvPr id="10" name="圆角矩形 9"/>
          <p:cNvSpPr/>
          <p:nvPr/>
        </p:nvSpPr>
        <p:spPr bwMode="auto">
          <a:xfrm>
            <a:off x="4932040" y="1934939"/>
            <a:ext cx="3888432" cy="178209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问诊界面动态配置技术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672748229"/>
              </p:ext>
            </p:extLst>
          </p:nvPr>
        </p:nvGraphicFramePr>
        <p:xfrm>
          <a:off x="624791" y="1665732"/>
          <a:ext cx="3089882" cy="1835150"/>
        </p:xfrm>
        <a:graphic>
          <a:graphicData uri="http://schemas.openxmlformats.org/presentationml/2006/ole">
            <mc:AlternateContent xmlns:mc="http://schemas.openxmlformats.org/markup-compatibility/2006">
              <mc:Choice xmlns:v="urn:schemas-microsoft-com:vml" Requires="v">
                <p:oleObj spid="_x0000_s7253"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91" y="1665732"/>
                        <a:ext cx="3089882" cy="1835150"/>
                      </a:xfrm>
                      <a:prstGeom prst="rect">
                        <a:avLst/>
                      </a:prstGeom>
                      <a:noFill/>
                      <a:ln>
                        <a:noFill/>
                      </a:ln>
                    </p:spPr>
                  </p:pic>
                </p:oleObj>
              </mc:Fallback>
            </mc:AlternateContent>
          </a:graphicData>
        </a:graphic>
      </p:graphicFrame>
      <p:sp>
        <p:nvSpPr>
          <p:cNvPr id="3" name="圆角矩形 2"/>
          <p:cNvSpPr/>
          <p:nvPr/>
        </p:nvSpPr>
        <p:spPr bwMode="auto">
          <a:xfrm>
            <a:off x="1168111" y="1561520"/>
            <a:ext cx="2016224" cy="652870"/>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503931" y="3410035"/>
            <a:ext cx="3538736" cy="338554"/>
          </a:xfrm>
          <a:prstGeom prst="rect">
            <a:avLst/>
          </a:prstGeom>
          <a:noFill/>
        </p:spPr>
        <p:txBody>
          <a:bodyPr wrap="square" rtlCol="0">
            <a:spAutoFit/>
          </a:bodyPr>
          <a:lstStyle/>
          <a:p>
            <a:pPr algn="ctr"/>
            <a:r>
              <a:rPr lang="zh-CN" altLang="en-US" sz="1600" dirty="0" smtClean="0">
                <a:latin typeface="微软雅黑" pitchFamily="34" charset="-122"/>
                <a:ea typeface="微软雅黑" pitchFamily="34" charset="-122"/>
              </a:rPr>
              <a:t>疾病诊疗过程</a:t>
            </a:r>
            <a:endParaRPr lang="zh-CN" altLang="en-US" sz="1600" dirty="0">
              <a:latin typeface="微软雅黑" pitchFamily="34" charset="-122"/>
              <a:ea typeface="微软雅黑" pitchFamily="34" charset="-122"/>
            </a:endParaRPr>
          </a:p>
        </p:txBody>
      </p:sp>
      <p:sp>
        <p:nvSpPr>
          <p:cNvPr id="7" name="右箭头 6"/>
          <p:cNvSpPr/>
          <p:nvPr/>
        </p:nvSpPr>
        <p:spPr bwMode="auto">
          <a:xfrm>
            <a:off x="3760059" y="2287475"/>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836579" y="3933056"/>
            <a:ext cx="4218365" cy="400111"/>
          </a:xfrm>
          <a:prstGeom prst="round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smtClean="0">
                <a:solidFill>
                  <a:schemeClr val="tx1"/>
                </a:solidFill>
                <a:latin typeface="Arial" charset="0"/>
                <a:ea typeface="宋体" charset="-122"/>
              </a:rPr>
              <a:t>针对不同疾病的问诊界面动态配置技术</a:t>
            </a: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6" name="TextBox 5"/>
          <p:cNvSpPr txBox="1"/>
          <p:nvPr/>
        </p:nvSpPr>
        <p:spPr>
          <a:xfrm>
            <a:off x="5363875" y="1565607"/>
            <a:ext cx="3610744" cy="369332"/>
          </a:xfrm>
          <a:prstGeom prst="rect">
            <a:avLst/>
          </a:prstGeom>
          <a:noFill/>
        </p:spPr>
        <p:txBody>
          <a:bodyPr wrap="square" rtlCol="0">
            <a:spAutoFit/>
          </a:bodyPr>
          <a:lstStyle/>
          <a:p>
            <a:r>
              <a:rPr lang="zh-CN" altLang="en-US" dirty="0" smtClean="0"/>
              <a:t>不同疾病的问诊数据需求不同</a:t>
            </a:r>
            <a:endParaRPr lang="zh-CN" altLang="en-US" dirty="0"/>
          </a:p>
        </p:txBody>
      </p:sp>
      <p:sp>
        <p:nvSpPr>
          <p:cNvPr id="16" name="圆角矩形 15"/>
          <p:cNvSpPr/>
          <p:nvPr/>
        </p:nvSpPr>
        <p:spPr bwMode="auto">
          <a:xfrm>
            <a:off x="5272197" y="2225668"/>
            <a:ext cx="1470449" cy="1332508"/>
          </a:xfrm>
          <a:prstGeom prst="roundRect">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7" name="TextBox 16"/>
          <p:cNvSpPr txBox="1"/>
          <p:nvPr/>
        </p:nvSpPr>
        <p:spPr>
          <a:xfrm>
            <a:off x="5452216" y="2319452"/>
            <a:ext cx="1110409" cy="1077218"/>
          </a:xfrm>
          <a:prstGeom prst="rect">
            <a:avLst/>
          </a:prstGeom>
          <a:noFill/>
        </p:spPr>
        <p:txBody>
          <a:bodyPr wrap="square" rtlCol="0">
            <a:spAutoFit/>
          </a:bodyPr>
          <a:lstStyle/>
          <a:p>
            <a:r>
              <a:rPr lang="zh-CN" altLang="en-US" sz="1600" dirty="0" smtClean="0"/>
              <a:t>头痛时长、</a:t>
            </a:r>
            <a:endParaRPr lang="en-US" altLang="zh-CN" sz="1600" dirty="0" smtClean="0"/>
          </a:p>
          <a:p>
            <a:r>
              <a:rPr lang="zh-CN" altLang="en-US" sz="1600" dirty="0" smtClean="0"/>
              <a:t>头痛程度、前驱症状、头痛部位</a:t>
            </a:r>
            <a:endParaRPr lang="zh-CN" altLang="en-US" sz="1600" dirty="0"/>
          </a:p>
        </p:txBody>
      </p:sp>
      <p:sp>
        <p:nvSpPr>
          <p:cNvPr id="18" name="圆角矩形 17"/>
          <p:cNvSpPr/>
          <p:nvPr/>
        </p:nvSpPr>
        <p:spPr bwMode="auto">
          <a:xfrm>
            <a:off x="7092280" y="2204864"/>
            <a:ext cx="1470449" cy="1353312"/>
          </a:xfrm>
          <a:prstGeom prst="roundRect">
            <a:avLst/>
          </a:prstGeom>
          <a:solidFill>
            <a:schemeClr val="bg2">
              <a:lumMod val="20000"/>
              <a:lumOff val="80000"/>
            </a:schemeClr>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pic>
        <p:nvPicPr>
          <p:cNvPr id="19" name="Picture 2"/>
          <p:cNvPicPr>
            <a:picLocks noChangeAspect="1" noChangeArrowheads="1"/>
          </p:cNvPicPr>
          <p:nvPr/>
        </p:nvPicPr>
        <p:blipFill>
          <a:blip r:embed="rId5" cstate="print"/>
          <a:srcRect/>
          <a:stretch>
            <a:fillRect/>
          </a:stretch>
        </p:blipFill>
        <p:spPr bwMode="auto">
          <a:xfrm>
            <a:off x="7380312" y="2262158"/>
            <a:ext cx="971928" cy="1238724"/>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14" name="不等于号 13"/>
          <p:cNvSpPr/>
          <p:nvPr/>
        </p:nvSpPr>
        <p:spPr bwMode="auto">
          <a:xfrm>
            <a:off x="6742646" y="2766088"/>
            <a:ext cx="349634" cy="288032"/>
          </a:xfrm>
          <a:prstGeom prst="mathNotEqual">
            <a:avLst/>
          </a:prstGeom>
          <a:solidFill>
            <a:srgbClr val="EFCC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TextBox 14"/>
          <p:cNvSpPr txBox="1"/>
          <p:nvPr/>
        </p:nvSpPr>
        <p:spPr>
          <a:xfrm>
            <a:off x="1907704" y="1214699"/>
            <a:ext cx="792088" cy="369332"/>
          </a:xfrm>
          <a:prstGeom prst="rect">
            <a:avLst/>
          </a:prstGeom>
          <a:noFill/>
        </p:spPr>
        <p:txBody>
          <a:bodyPr wrap="square" rtlCol="0">
            <a:spAutoFit/>
          </a:bodyPr>
          <a:lstStyle/>
          <a:p>
            <a:r>
              <a:rPr lang="zh-CN" altLang="en-US" dirty="0" smtClean="0"/>
              <a:t>问诊</a:t>
            </a:r>
            <a:endParaRPr lang="zh-CN" altLang="en-US" dirty="0"/>
          </a:p>
        </p:txBody>
      </p:sp>
      <p:sp>
        <p:nvSpPr>
          <p:cNvPr id="20" name="TextBox 19"/>
          <p:cNvSpPr txBox="1"/>
          <p:nvPr/>
        </p:nvSpPr>
        <p:spPr>
          <a:xfrm>
            <a:off x="929538" y="4812541"/>
            <a:ext cx="2016224" cy="338554"/>
          </a:xfrm>
          <a:prstGeom prst="rect">
            <a:avLst/>
          </a:prstGeom>
          <a:noFill/>
        </p:spPr>
        <p:txBody>
          <a:bodyPr wrap="square" rtlCol="0">
            <a:spAutoFit/>
          </a:bodyPr>
          <a:lstStyle/>
          <a:p>
            <a:r>
              <a:rPr lang="zh-CN" altLang="en-US" sz="1600" dirty="0" smtClean="0"/>
              <a:t>疾病</a:t>
            </a:r>
            <a:r>
              <a:rPr lang="en-US" altLang="zh-CN" sz="1600" dirty="0" smtClean="0"/>
              <a:t>A</a:t>
            </a:r>
            <a:r>
              <a:rPr lang="zh-CN" altLang="en-US" sz="1600" dirty="0" smtClean="0"/>
              <a:t>界面配置文件</a:t>
            </a:r>
            <a:endParaRPr lang="zh-CN" altLang="en-US" sz="1600" dirty="0"/>
          </a:p>
        </p:txBody>
      </p:sp>
      <p:pic>
        <p:nvPicPr>
          <p:cNvPr id="24"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3910" y="4710108"/>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99592" y="5829349"/>
            <a:ext cx="2011718" cy="338554"/>
          </a:xfrm>
          <a:prstGeom prst="rect">
            <a:avLst/>
          </a:prstGeom>
          <a:noFill/>
        </p:spPr>
        <p:txBody>
          <a:bodyPr wrap="square" rtlCol="0">
            <a:spAutoFit/>
          </a:bodyPr>
          <a:lstStyle/>
          <a:p>
            <a:r>
              <a:rPr lang="zh-CN" altLang="en-US" sz="1600" dirty="0" smtClean="0"/>
              <a:t>疾病</a:t>
            </a:r>
            <a:r>
              <a:rPr lang="en-US" altLang="zh-CN" sz="1600" dirty="0" smtClean="0"/>
              <a:t>B</a:t>
            </a:r>
            <a:r>
              <a:rPr lang="zh-CN" altLang="en-US" sz="1600" dirty="0" smtClean="0"/>
              <a:t>界面配置文件</a:t>
            </a:r>
            <a:endParaRPr lang="zh-CN" altLang="en-US" sz="1600" dirty="0"/>
          </a:p>
        </p:txBody>
      </p:sp>
      <p:pic>
        <p:nvPicPr>
          <p:cNvPr id="26"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6622" y="572697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811634" y="5294883"/>
            <a:ext cx="461665" cy="375744"/>
          </a:xfrm>
          <a:prstGeom prst="rect">
            <a:avLst/>
          </a:prstGeom>
          <a:noFill/>
        </p:spPr>
        <p:txBody>
          <a:bodyPr vert="eaVert" wrap="square" rtlCol="0">
            <a:spAutoFit/>
          </a:bodyPr>
          <a:lstStyle/>
          <a:p>
            <a:r>
              <a:rPr lang="en-US" altLang="zh-CN" dirty="0" smtClean="0"/>
              <a:t>…</a:t>
            </a:r>
            <a:endParaRPr lang="zh-CN" altLang="en-US" dirty="0"/>
          </a:p>
        </p:txBody>
      </p:sp>
      <p:sp>
        <p:nvSpPr>
          <p:cNvPr id="28" name="TextBox 27"/>
          <p:cNvSpPr txBox="1"/>
          <p:nvPr/>
        </p:nvSpPr>
        <p:spPr>
          <a:xfrm>
            <a:off x="2766010" y="5294883"/>
            <a:ext cx="461665" cy="375744"/>
          </a:xfrm>
          <a:prstGeom prst="rect">
            <a:avLst/>
          </a:prstGeom>
          <a:noFill/>
        </p:spPr>
        <p:txBody>
          <a:bodyPr vert="eaVert" wrap="square" rtlCol="0">
            <a:spAutoFit/>
          </a:bodyPr>
          <a:lstStyle/>
          <a:p>
            <a:r>
              <a:rPr lang="en-US" altLang="zh-CN" dirty="0" smtClean="0"/>
              <a:t>…</a:t>
            </a:r>
            <a:endParaRPr lang="zh-CN" altLang="en-US" dirty="0"/>
          </a:p>
        </p:txBody>
      </p:sp>
      <p:sp>
        <p:nvSpPr>
          <p:cNvPr id="23" name="加号 22"/>
          <p:cNvSpPr/>
          <p:nvPr/>
        </p:nvSpPr>
        <p:spPr bwMode="auto">
          <a:xfrm>
            <a:off x="3378239" y="5294883"/>
            <a:ext cx="441601" cy="294357"/>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0" name="Picture 22" descr="D:\毕设\pictrute\configu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4145" y="5152620"/>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27" name="等于号 26"/>
          <p:cNvSpPr/>
          <p:nvPr/>
        </p:nvSpPr>
        <p:spPr bwMode="auto">
          <a:xfrm>
            <a:off x="4318122" y="5294883"/>
            <a:ext cx="369237" cy="261019"/>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TextBox 31"/>
          <p:cNvSpPr txBox="1"/>
          <p:nvPr/>
        </p:nvSpPr>
        <p:spPr>
          <a:xfrm>
            <a:off x="4607201" y="4714167"/>
            <a:ext cx="1574415" cy="338554"/>
          </a:xfrm>
          <a:prstGeom prst="rect">
            <a:avLst/>
          </a:prstGeom>
          <a:noFill/>
        </p:spPr>
        <p:txBody>
          <a:bodyPr wrap="square" rtlCol="0">
            <a:spAutoFit/>
          </a:bodyPr>
          <a:lstStyle/>
          <a:p>
            <a:r>
              <a:rPr lang="zh-CN" altLang="en-US" sz="1600" dirty="0" smtClean="0"/>
              <a:t>疾病</a:t>
            </a:r>
            <a:r>
              <a:rPr lang="en-US" altLang="zh-CN" sz="1600" dirty="0" smtClean="0"/>
              <a:t>A</a:t>
            </a:r>
            <a:r>
              <a:rPr lang="zh-CN" altLang="en-US" sz="1600" dirty="0" smtClean="0"/>
              <a:t>问诊界面</a:t>
            </a:r>
            <a:endParaRPr lang="zh-CN" altLang="en-US" sz="1600" dirty="0"/>
          </a:p>
        </p:txBody>
      </p:sp>
      <p:sp>
        <p:nvSpPr>
          <p:cNvPr id="33" name="TextBox 32"/>
          <p:cNvSpPr txBox="1"/>
          <p:nvPr/>
        </p:nvSpPr>
        <p:spPr>
          <a:xfrm>
            <a:off x="4661693" y="5748280"/>
            <a:ext cx="1600297" cy="338554"/>
          </a:xfrm>
          <a:prstGeom prst="rect">
            <a:avLst/>
          </a:prstGeom>
          <a:noFill/>
        </p:spPr>
        <p:txBody>
          <a:bodyPr wrap="square" rtlCol="0">
            <a:spAutoFit/>
          </a:bodyPr>
          <a:lstStyle/>
          <a:p>
            <a:r>
              <a:rPr lang="zh-CN" altLang="en-US" sz="1600" dirty="0" smtClean="0"/>
              <a:t>疾病</a:t>
            </a:r>
            <a:r>
              <a:rPr lang="en-US" altLang="zh-CN" sz="1600" dirty="0" smtClean="0"/>
              <a:t>B</a:t>
            </a:r>
            <a:r>
              <a:rPr lang="zh-CN" altLang="en-US" sz="1600" dirty="0" smtClean="0"/>
              <a:t>问诊界面</a:t>
            </a:r>
            <a:endParaRPr lang="zh-CN" altLang="en-US" sz="1600" dirty="0"/>
          </a:p>
        </p:txBody>
      </p:sp>
      <p:sp>
        <p:nvSpPr>
          <p:cNvPr id="34" name="TextBox 33"/>
          <p:cNvSpPr txBox="1"/>
          <p:nvPr/>
        </p:nvSpPr>
        <p:spPr>
          <a:xfrm>
            <a:off x="4773723" y="5298942"/>
            <a:ext cx="461665" cy="375744"/>
          </a:xfrm>
          <a:prstGeom prst="rect">
            <a:avLst/>
          </a:prstGeom>
          <a:noFill/>
        </p:spPr>
        <p:txBody>
          <a:bodyPr vert="eaVert" wrap="square" rtlCol="0">
            <a:spAutoFit/>
          </a:bodyPr>
          <a:lstStyle/>
          <a:p>
            <a:r>
              <a:rPr lang="en-US" altLang="zh-CN" dirty="0" smtClean="0"/>
              <a:t>…</a:t>
            </a:r>
            <a:endParaRPr lang="zh-CN" altLang="en-US" dirty="0"/>
          </a:p>
        </p:txBody>
      </p:sp>
      <p:sp>
        <p:nvSpPr>
          <p:cNvPr id="29" name="矩形 28"/>
          <p:cNvSpPr/>
          <p:nvPr/>
        </p:nvSpPr>
        <p:spPr bwMode="auto">
          <a:xfrm>
            <a:off x="6471420" y="4609026"/>
            <a:ext cx="1882339" cy="1682294"/>
          </a:xfrm>
          <a:prstGeom prst="rect">
            <a:avLst/>
          </a:prstGeom>
          <a:solidFill>
            <a:srgbClr val="C3D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TextBox 30"/>
          <p:cNvSpPr txBox="1"/>
          <p:nvPr/>
        </p:nvSpPr>
        <p:spPr>
          <a:xfrm>
            <a:off x="6759345" y="4714167"/>
            <a:ext cx="1306488" cy="369332"/>
          </a:xfrm>
          <a:prstGeom prst="rect">
            <a:avLst/>
          </a:prstGeom>
          <a:noFill/>
        </p:spPr>
        <p:txBody>
          <a:bodyPr wrap="square" rtlCol="0">
            <a:spAutoFit/>
          </a:bodyPr>
          <a:lstStyle/>
          <a:p>
            <a:r>
              <a:rPr lang="zh-CN" altLang="en-US" dirty="0" smtClean="0"/>
              <a:t>系统界面</a:t>
            </a:r>
            <a:endParaRPr lang="zh-CN" altLang="en-US" dirty="0"/>
          </a:p>
        </p:txBody>
      </p:sp>
      <p:sp>
        <p:nvSpPr>
          <p:cNvPr id="57344" name="圆角矩形 57343"/>
          <p:cNvSpPr/>
          <p:nvPr/>
        </p:nvSpPr>
        <p:spPr bwMode="auto">
          <a:xfrm>
            <a:off x="6695711" y="5172586"/>
            <a:ext cx="1433755" cy="95970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5" name="右大括号 57344"/>
          <p:cNvSpPr/>
          <p:nvPr/>
        </p:nvSpPr>
        <p:spPr bwMode="auto">
          <a:xfrm>
            <a:off x="6136419" y="4932699"/>
            <a:ext cx="551834" cy="10187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7034636" y="5208962"/>
            <a:ext cx="755904" cy="923330"/>
          </a:xfrm>
          <a:prstGeom prst="rect">
            <a:avLst/>
          </a:prstGeom>
          <a:noFill/>
        </p:spPr>
        <p:txBody>
          <a:bodyPr wrap="square" rtlCol="0">
            <a:spAutoFit/>
          </a:bodyPr>
          <a:lstStyle/>
          <a:p>
            <a:r>
              <a:rPr lang="zh-CN" altLang="en-US" dirty="0" smtClean="0"/>
              <a:t>疾病问诊界面</a:t>
            </a:r>
            <a:endParaRPr lang="zh-CN" altLang="en-US" dirty="0"/>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lvl="0" eaLnBrk="1" fontAlgn="base" hangingPunct="1">
              <a:spcBef>
                <a:spcPct val="0"/>
              </a:spcBef>
              <a:spcAft>
                <a:spcPct val="0"/>
              </a:spcAft>
            </a:pPr>
            <a:r>
              <a:rPr lang="en-US" altLang="zh-CN" sz="2800" b="1" dirty="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问诊界面动态配置技术</a:t>
            </a: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9240" y="1723602"/>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89662" y="2880890"/>
            <a:ext cx="158188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整理数据需求</a:t>
            </a: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81" y="1817289"/>
            <a:ext cx="1329224" cy="10194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332258" y="2899459"/>
            <a:ext cx="204351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界面模板设计工具</a:t>
            </a:r>
            <a:endParaRPr lang="zh-CN" altLang="en-US" dirty="0">
              <a:latin typeface="微软雅黑" pitchFamily="34" charset="-122"/>
              <a:ea typeface="微软雅黑" pitchFamily="34" charset="-122"/>
            </a:endParaRPr>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080" y="1694383"/>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711895" y="2191138"/>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右箭头 32"/>
          <p:cNvSpPr/>
          <p:nvPr/>
        </p:nvSpPr>
        <p:spPr bwMode="auto">
          <a:xfrm>
            <a:off x="5802707" y="2064827"/>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右箭头 36"/>
          <p:cNvSpPr/>
          <p:nvPr/>
        </p:nvSpPr>
        <p:spPr bwMode="auto">
          <a:xfrm>
            <a:off x="4274009" y="2142131"/>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323" y="2064827"/>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44289" y="2808278"/>
            <a:ext cx="12113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生成页面配置文件</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202" y="3573016"/>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14080" y="2957293"/>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系统显示页面</a:t>
            </a:r>
            <a:endParaRPr lang="zh-CN" altLang="en-US" dirty="0">
              <a:latin typeface="微软雅黑" pitchFamily="34" charset="-122"/>
              <a:ea typeface="微软雅黑" pitchFamily="34" charset="-122"/>
            </a:endParaRPr>
          </a:p>
        </p:txBody>
      </p:sp>
      <p:sp>
        <p:nvSpPr>
          <p:cNvPr id="3" name="TextBox 2"/>
          <p:cNvSpPr txBox="1"/>
          <p:nvPr/>
        </p:nvSpPr>
        <p:spPr>
          <a:xfrm>
            <a:off x="773700" y="1196752"/>
            <a:ext cx="311711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问诊界面配置流程</a:t>
            </a:r>
          </a:p>
        </p:txBody>
      </p:sp>
      <p:sp>
        <p:nvSpPr>
          <p:cNvPr id="17" name="TextBox 16"/>
          <p:cNvSpPr txBox="1"/>
          <p:nvPr/>
        </p:nvSpPr>
        <p:spPr>
          <a:xfrm>
            <a:off x="3328794" y="6068958"/>
            <a:ext cx="2346137"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a:t>
            </a:r>
            <a:r>
              <a:rPr lang="zh-CN" altLang="en-US" dirty="0" smtClean="0"/>
              <a:t>界面数据交互</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适应不同疾病特性的推理服务构建</a:t>
            </a:r>
            <a:r>
              <a:rPr lang="zh-CN" altLang="en-US" sz="2800" b="1" dirty="0">
                <a:solidFill>
                  <a:srgbClr val="FFFFFF"/>
                </a:solidFill>
                <a:latin typeface="Times New Roman" pitchFamily="18" charset="0"/>
                <a:ea typeface="黑体" pitchFamily="49" charset="-122"/>
                <a:cs typeface="Times New Roman" pitchFamily="18" charset="0"/>
              </a:rPr>
              <a:t>技术</a:t>
            </a:r>
          </a:p>
          <a:p>
            <a:pPr fontAlgn="base">
              <a:spcBef>
                <a:spcPct val="0"/>
              </a:spcBef>
              <a:spcAft>
                <a:spcPct val="0"/>
              </a:spcAft>
            </a:pP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6" name="Picture 2" descr="D:\毕设\pictrute\安防.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694" y="1858089"/>
            <a:ext cx="1425794" cy="12241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379344" y="1443640"/>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0" name="TextBox 29"/>
          <p:cNvSpPr txBox="1"/>
          <p:nvPr/>
        </p:nvSpPr>
        <p:spPr>
          <a:xfrm>
            <a:off x="5352594" y="1435913"/>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930" y="1886160"/>
            <a:ext cx="1421565" cy="11148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53409" y="1988840"/>
            <a:ext cx="2157328"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不同特性的疾病需要不同推理方法</a:t>
            </a:r>
            <a:endParaRPr lang="zh-CN" altLang="en-US" dirty="0">
              <a:latin typeface="微软雅黑" pitchFamily="34" charset="-122"/>
              <a:ea typeface="微软雅黑" pitchFamily="34" charset="-122"/>
            </a:endParaRPr>
          </a:p>
        </p:txBody>
      </p:sp>
      <p:sp>
        <p:nvSpPr>
          <p:cNvPr id="11" name="TextBox 10"/>
          <p:cNvSpPr txBox="1"/>
          <p:nvPr/>
        </p:nvSpPr>
        <p:spPr>
          <a:xfrm>
            <a:off x="7164288" y="1465391"/>
            <a:ext cx="1224136" cy="307777"/>
          </a:xfrm>
          <a:prstGeom prst="rect">
            <a:avLst/>
          </a:prstGeom>
          <a:noFill/>
        </p:spPr>
        <p:txBody>
          <a:bodyPr wrap="square" rtlCol="0">
            <a:spAutoFit/>
          </a:bodyPr>
          <a:lstStyle/>
          <a:p>
            <a:r>
              <a:rPr lang="zh-CN" altLang="en-US" sz="1400" dirty="0" smtClean="0"/>
              <a:t>贝叶斯网络</a:t>
            </a:r>
            <a:endParaRPr lang="zh-CN" altLang="en-US" sz="1400" dirty="0"/>
          </a:p>
        </p:txBody>
      </p:sp>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4494345"/>
            <a:ext cx="485312" cy="43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4664" y="4523311"/>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756" y="4517234"/>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6520" y="1925347"/>
            <a:ext cx="1617042" cy="885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descr="D:\basic tool\QQ\文档\794460205\Image\V80W4FCWR67A159ZC6(M_[7.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1611" y="3296727"/>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D:\basic tool\QQ\文档\794460205\Image\]EYY03$7)IUL2_$DXFKX)Q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090" y="3341269"/>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1281" y="3352817"/>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3409" y="3380458"/>
            <a:ext cx="2390399" cy="369332"/>
          </a:xfrm>
          <a:prstGeom prst="rect">
            <a:avLst/>
          </a:prstGeom>
          <a:noFill/>
        </p:spPr>
        <p:txBody>
          <a:bodyPr wrap="square" rtlCol="0">
            <a:spAutoFit/>
          </a:bodyPr>
          <a:lstStyle/>
          <a:p>
            <a:r>
              <a:rPr lang="zh-CN" altLang="en-US" dirty="0">
                <a:latin typeface="微软雅黑" pitchFamily="34" charset="-122"/>
                <a:ea typeface="微软雅黑" pitchFamily="34" charset="-122"/>
              </a:rPr>
              <a:t>推理引擎的平台各异</a:t>
            </a:r>
          </a:p>
        </p:txBody>
      </p:sp>
      <p:pic>
        <p:nvPicPr>
          <p:cNvPr id="22" name="Picture 1" descr="C:\Users\FGJ\AppData\Roaming\Tencent\Users\794460205\QQ\WinTemp\RichOle\V$5}{0S`L0N10G@_L{4KCH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264" y="4247076"/>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p:cNvSpPr/>
          <p:nvPr/>
        </p:nvSpPr>
        <p:spPr bwMode="auto">
          <a:xfrm>
            <a:off x="6090711" y="4259524"/>
            <a:ext cx="2513737" cy="1689756"/>
          </a:xfrm>
          <a:prstGeom prst="roundRect">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9" name="圆角矩形 28"/>
          <p:cNvSpPr/>
          <p:nvPr/>
        </p:nvSpPr>
        <p:spPr bwMode="auto">
          <a:xfrm>
            <a:off x="3788786" y="4247076"/>
            <a:ext cx="1001569" cy="1769158"/>
          </a:xfrm>
          <a:prstGeom prst="roundRect">
            <a:avLst/>
          </a:prstGeom>
          <a:noFill/>
          <a:ln w="1905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 name="右箭头 6"/>
          <p:cNvSpPr/>
          <p:nvPr/>
        </p:nvSpPr>
        <p:spPr bwMode="auto">
          <a:xfrm>
            <a:off x="4856179" y="4909668"/>
            <a:ext cx="1238681" cy="37083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4050582" y="4261908"/>
            <a:ext cx="479728" cy="1754326"/>
          </a:xfrm>
          <a:prstGeom prst="rect">
            <a:avLst/>
          </a:prstGeom>
          <a:noFill/>
        </p:spPr>
        <p:txBody>
          <a:bodyPr wrap="square" rtlCol="0">
            <a:spAutoFit/>
          </a:bodyPr>
          <a:lstStyle/>
          <a:p>
            <a:r>
              <a:rPr lang="zh-CN" altLang="en-US" dirty="0" smtClean="0"/>
              <a:t>各种推理引擎</a:t>
            </a:r>
            <a:endParaRPr lang="zh-CN" altLang="en-US" dirty="0"/>
          </a:p>
        </p:txBody>
      </p:sp>
      <p:sp>
        <p:nvSpPr>
          <p:cNvPr id="9" name="TextBox 8"/>
          <p:cNvSpPr txBox="1"/>
          <p:nvPr/>
        </p:nvSpPr>
        <p:spPr>
          <a:xfrm>
            <a:off x="6227429" y="5123122"/>
            <a:ext cx="2365571" cy="646331"/>
          </a:xfrm>
          <a:prstGeom prst="rect">
            <a:avLst/>
          </a:prstGeom>
          <a:noFill/>
        </p:spPr>
        <p:txBody>
          <a:bodyPr wrap="square" rtlCol="0">
            <a:spAutoFit/>
          </a:bodyPr>
          <a:lstStyle/>
          <a:p>
            <a:r>
              <a:rPr lang="zh-CN" altLang="en-US" dirty="0" smtClean="0"/>
              <a:t>接口一致，统一管理的推理引擎服务</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适应不同疾病特性的推理服务构建</a:t>
            </a:r>
            <a:r>
              <a:rPr lang="zh-CN" altLang="en-US" sz="2800" b="1" dirty="0">
                <a:solidFill>
                  <a:srgbClr val="FFFFFF"/>
                </a:solidFill>
                <a:latin typeface="Times New Roman" pitchFamily="18" charset="0"/>
                <a:ea typeface="黑体" pitchFamily="49" charset="-122"/>
                <a:cs typeface="Times New Roman" pitchFamily="18" charset="0"/>
              </a:rPr>
              <a:t>技术</a:t>
            </a:r>
          </a:p>
          <a:p>
            <a:pPr fontAlgn="base">
              <a:spcBef>
                <a:spcPct val="0"/>
              </a:spcBef>
              <a:spcAft>
                <a:spcPct val="0"/>
              </a:spcAft>
            </a:pPr>
            <a:endParaRPr lang="zh-CN" altLang="en-US" sz="2800" b="1" i="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649126850"/>
              </p:ext>
            </p:extLst>
          </p:nvPr>
        </p:nvGraphicFramePr>
        <p:xfrm>
          <a:off x="1331640" y="4221088"/>
          <a:ext cx="6096000" cy="1783080"/>
        </p:xfrm>
        <a:graphic>
          <a:graphicData uri="http://schemas.openxmlformats.org/drawingml/2006/table">
            <a:tbl>
              <a:tblPr firstRow="1" bandRow="1">
                <a:tableStyleId>{5C22544A-7EE6-4342-B048-85BDC9FD1C3A}</a:tableStyleId>
              </a:tblPr>
              <a:tblGrid>
                <a:gridCol w="2016224"/>
                <a:gridCol w="4079776"/>
              </a:tblGrid>
              <a:tr h="370840">
                <a:tc>
                  <a:txBody>
                    <a:bodyPr/>
                    <a:lstStyle/>
                    <a:p>
                      <a:pPr algn="ctr"/>
                      <a:r>
                        <a:rPr lang="zh-CN" altLang="en-US" dirty="0" smtClean="0">
                          <a:solidFill>
                            <a:schemeClr val="tx1"/>
                          </a:solidFill>
                        </a:rPr>
                        <a:t>模块名称</a:t>
                      </a:r>
                      <a:endParaRPr lang="zh-CN" altLang="en-US" dirty="0">
                        <a:solidFill>
                          <a:schemeClr val="tx1"/>
                        </a:solidFill>
                      </a:endParaRPr>
                    </a:p>
                  </a:txBody>
                  <a:tcPr/>
                </a:tc>
                <a:tc>
                  <a:txBody>
                    <a:bodyPr/>
                    <a:lstStyle/>
                    <a:p>
                      <a:r>
                        <a:rPr lang="zh-CN" altLang="en-US" dirty="0" smtClean="0">
                          <a:solidFill>
                            <a:schemeClr val="tx1"/>
                          </a:solidFill>
                        </a:rPr>
                        <a:t>接口说明</a:t>
                      </a:r>
                      <a:endParaRPr lang="zh-CN" altLang="en-US" dirty="0">
                        <a:solidFill>
                          <a:schemeClr val="tx1"/>
                        </a:solidFill>
                      </a:endParaRPr>
                    </a:p>
                  </a:txBody>
                  <a:tcPr/>
                </a:tc>
              </a:tr>
              <a:tr h="370840">
                <a:tc>
                  <a:txBody>
                    <a:bodyPr/>
                    <a:lstStyle/>
                    <a:p>
                      <a:r>
                        <a:rPr lang="en-US" altLang="zh-CN" sz="1600" dirty="0" err="1" smtClean="0"/>
                        <a:t>DiseaseMapper</a:t>
                      </a:r>
                      <a:endParaRPr lang="zh-CN" altLang="en-US" sz="1600" dirty="0"/>
                    </a:p>
                  </a:txBody>
                  <a:tcPr/>
                </a:tc>
                <a:tc>
                  <a:txBody>
                    <a:bodyPr/>
                    <a:lstStyle/>
                    <a:p>
                      <a:r>
                        <a:rPr lang="en-US" altLang="zh-CN" sz="1600" dirty="0" err="1" smtClean="0"/>
                        <a:t>QueryRegister</a:t>
                      </a:r>
                      <a:r>
                        <a:rPr lang="en-US" altLang="zh-CN" sz="1600" dirty="0" smtClean="0"/>
                        <a:t> </a:t>
                      </a:r>
                      <a:r>
                        <a:rPr lang="zh-CN" altLang="en-US" sz="1600" dirty="0" smtClean="0"/>
                        <a:t>在注册表中查询疾病信息</a:t>
                      </a:r>
                      <a:endParaRPr lang="zh-CN" altLang="en-US" sz="1600" dirty="0"/>
                    </a:p>
                  </a:txBody>
                  <a:tcPr/>
                </a:tc>
              </a:tr>
              <a:tr h="185420">
                <a:tc rowSpan="2">
                  <a:txBody>
                    <a:bodyPr/>
                    <a:lstStyle/>
                    <a:p>
                      <a:r>
                        <a:rPr lang="en-US" altLang="zh-CN" sz="1600" dirty="0" err="1" smtClean="0"/>
                        <a:t>DataAdapter</a:t>
                      </a:r>
                      <a:endParaRPr lang="zh-CN" altLang="en-US" sz="1600" dirty="0"/>
                    </a:p>
                  </a:txBody>
                  <a:tcPr/>
                </a:tc>
                <a:tc>
                  <a:txBody>
                    <a:bodyPr/>
                    <a:lstStyle/>
                    <a:p>
                      <a:r>
                        <a:rPr lang="en-US" altLang="zh-CN" sz="1600" dirty="0" err="1" smtClean="0"/>
                        <a:t>GetInput</a:t>
                      </a:r>
                      <a:r>
                        <a:rPr lang="en-US" altLang="zh-CN" sz="1600" dirty="0" smtClean="0"/>
                        <a:t>           </a:t>
                      </a:r>
                      <a:r>
                        <a:rPr lang="zh-CN" altLang="en-US" sz="1600" dirty="0" smtClean="0"/>
                        <a:t>解析输入数据</a:t>
                      </a:r>
                      <a:endParaRPr lang="zh-CN" altLang="en-US" sz="1600" dirty="0"/>
                    </a:p>
                  </a:txBody>
                  <a:tcPr/>
                </a:tc>
              </a:tr>
              <a:tr h="185420">
                <a:tc vMerge="1">
                  <a:txBody>
                    <a:bodyPr/>
                    <a:lstStyle/>
                    <a:p>
                      <a:endParaRPr lang="zh-CN" altLang="en-US"/>
                    </a:p>
                  </a:txBody>
                  <a:tcPr/>
                </a:tc>
                <a:tc>
                  <a:txBody>
                    <a:bodyPr/>
                    <a:lstStyle/>
                    <a:p>
                      <a:r>
                        <a:rPr lang="en-US" altLang="zh-CN" sz="1600" dirty="0" smtClean="0"/>
                        <a:t>DataValidate     </a:t>
                      </a:r>
                      <a:r>
                        <a:rPr lang="zh-CN" altLang="en-US" sz="1600" dirty="0" smtClean="0"/>
                        <a:t>验证数据有效性</a:t>
                      </a:r>
                      <a:endParaRPr lang="en-US" altLang="zh-CN" sz="1600" dirty="0" smtClean="0"/>
                    </a:p>
                  </a:txBody>
                  <a:tcPr/>
                </a:tc>
              </a:tr>
              <a:tr h="370840">
                <a:tc>
                  <a:txBody>
                    <a:bodyPr/>
                    <a:lstStyle/>
                    <a:p>
                      <a:r>
                        <a:rPr lang="en-US" altLang="zh-CN" sz="1600" dirty="0" smtClean="0"/>
                        <a:t>Inference</a:t>
                      </a:r>
                      <a:endParaRPr lang="zh-CN" altLang="en-US" sz="1600" dirty="0"/>
                    </a:p>
                  </a:txBody>
                  <a:tcPr/>
                </a:tc>
                <a:tc>
                  <a:txBody>
                    <a:bodyPr/>
                    <a:lstStyle/>
                    <a:p>
                      <a:r>
                        <a:rPr lang="en-US" altLang="zh-CN" sz="1600" dirty="0" err="1" smtClean="0"/>
                        <a:t>StartInference</a:t>
                      </a:r>
                      <a:r>
                        <a:rPr lang="en-US" altLang="zh-CN" sz="1600" dirty="0" smtClean="0"/>
                        <a:t>    </a:t>
                      </a:r>
                      <a:r>
                        <a:rPr lang="zh-CN" altLang="en-US" sz="1600" dirty="0" smtClean="0"/>
                        <a:t>推理流程开始</a:t>
                      </a:r>
                      <a:endParaRPr lang="zh-CN" altLang="en-US" sz="1600" dirty="0"/>
                    </a:p>
                  </a:txBody>
                  <a:tcPr/>
                </a:tc>
              </a:tr>
            </a:tbl>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13518690"/>
              </p:ext>
            </p:extLst>
          </p:nvPr>
        </p:nvGraphicFramePr>
        <p:xfrm>
          <a:off x="1043608" y="1268760"/>
          <a:ext cx="6503076" cy="2736304"/>
        </p:xfrm>
        <a:graphic>
          <a:graphicData uri="http://schemas.openxmlformats.org/presentationml/2006/ole">
            <mc:AlternateContent xmlns:mc="http://schemas.openxmlformats.org/markup-compatibility/2006">
              <mc:Choice xmlns:v="urn:schemas-microsoft-com:vml" Requires="v">
                <p:oleObj spid="_x0000_s14375" name="Visio" r:id="rId4" imgW="10671602" imgH="5671080" progId="Visio.Drawing.11">
                  <p:embed/>
                </p:oleObj>
              </mc:Choice>
              <mc:Fallback>
                <p:oleObj name="Visio" r:id="rId4" imgW="10671602" imgH="5671080" progId="Visio.Drawing.11">
                  <p:embed/>
                  <p:pic>
                    <p:nvPicPr>
                      <p:cNvPr id="0" name="Object 21"/>
                      <p:cNvPicPr>
                        <a:picLocks noChangeAspect="1" noChangeArrowheads="1"/>
                      </p:cNvPicPr>
                      <p:nvPr/>
                    </p:nvPicPr>
                    <p:blipFill>
                      <a:blip r:embed="rId5"/>
                      <a:srcRect/>
                      <a:stretch>
                        <a:fillRect/>
                      </a:stretch>
                    </p:blipFill>
                    <p:spPr bwMode="auto">
                      <a:xfrm>
                        <a:off x="1043608" y="1268760"/>
                        <a:ext cx="6503076" cy="273630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07114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2483768" y="1196752"/>
            <a:ext cx="5400600" cy="5370509"/>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3087773"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 name="矩形 11"/>
          <p:cNvSpPr/>
          <p:nvPr/>
        </p:nvSpPr>
        <p:spPr bwMode="auto">
          <a:xfrm>
            <a:off x="3087773"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13" name="矩形 12"/>
          <p:cNvSpPr/>
          <p:nvPr/>
        </p:nvSpPr>
        <p:spPr bwMode="auto">
          <a:xfrm>
            <a:off x="3087773"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9" name="TextBox 8"/>
          <p:cNvSpPr txBox="1"/>
          <p:nvPr/>
        </p:nvSpPr>
        <p:spPr>
          <a:xfrm>
            <a:off x="3195785" y="1515183"/>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视图层</a:t>
            </a:r>
            <a:endParaRPr lang="zh-CN" altLang="en-US" dirty="0">
              <a:latin typeface="微软雅黑" pitchFamily="34" charset="-122"/>
              <a:ea typeface="微软雅黑" pitchFamily="34" charset="-122"/>
            </a:endParaRPr>
          </a:p>
        </p:txBody>
      </p:sp>
      <p:sp>
        <p:nvSpPr>
          <p:cNvPr id="10" name="TextBox 9"/>
          <p:cNvSpPr txBox="1"/>
          <p:nvPr/>
        </p:nvSpPr>
        <p:spPr>
          <a:xfrm>
            <a:off x="3195785" y="3015640"/>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控制层</a:t>
            </a:r>
            <a:endParaRPr lang="zh-CN" altLang="en-US" dirty="0">
              <a:latin typeface="微软雅黑" pitchFamily="34" charset="-122"/>
              <a:ea typeface="微软雅黑" pitchFamily="34" charset="-122"/>
            </a:endParaRPr>
          </a:p>
        </p:txBody>
      </p:sp>
      <p:sp>
        <p:nvSpPr>
          <p:cNvPr id="14" name="TextBox 13"/>
          <p:cNvSpPr txBox="1"/>
          <p:nvPr/>
        </p:nvSpPr>
        <p:spPr>
          <a:xfrm>
            <a:off x="3133626" y="4407495"/>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模型层</a:t>
            </a:r>
            <a:endParaRPr lang="zh-CN" altLang="en-US" dirty="0">
              <a:latin typeface="微软雅黑" pitchFamily="34" charset="-122"/>
              <a:ea typeface="微软雅黑" pitchFamily="34" charset="-122"/>
            </a:endParaRPr>
          </a:p>
        </p:txBody>
      </p:sp>
      <p:sp>
        <p:nvSpPr>
          <p:cNvPr id="15" name="矩形 14"/>
          <p:cNvSpPr/>
          <p:nvPr/>
        </p:nvSpPr>
        <p:spPr bwMode="auto">
          <a:xfrm>
            <a:off x="3771849"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流程图: 多文档 15"/>
          <p:cNvSpPr/>
          <p:nvPr/>
        </p:nvSpPr>
        <p:spPr bwMode="auto">
          <a:xfrm>
            <a:off x="3951869"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7" name="流程图: 可选过程 16"/>
          <p:cNvSpPr/>
          <p:nvPr/>
        </p:nvSpPr>
        <p:spPr bwMode="auto">
          <a:xfrm>
            <a:off x="5256681"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19" name="直接箭头连接符 18"/>
          <p:cNvCxnSpPr/>
          <p:nvPr/>
        </p:nvCxnSpPr>
        <p:spPr bwMode="auto">
          <a:xfrm>
            <a:off x="4743957"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6242406"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矩形 20"/>
          <p:cNvSpPr/>
          <p:nvPr/>
        </p:nvSpPr>
        <p:spPr bwMode="auto">
          <a:xfrm>
            <a:off x="3087773"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3390599" y="5845121"/>
            <a:ext cx="3377417"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基础架构 </a:t>
            </a:r>
            <a:r>
              <a:rPr lang="en-US" altLang="zh-CN" dirty="0" smtClean="0">
                <a:latin typeface="微软雅黑" pitchFamily="34" charset="-122"/>
                <a:ea typeface="微软雅黑" pitchFamily="34" charset="-122"/>
              </a:rPr>
              <a:t>——ASP.NET MVC</a:t>
            </a:r>
            <a:endParaRPr lang="zh-CN" altLang="en-US" dirty="0">
              <a:latin typeface="微软雅黑" pitchFamily="34" charset="-122"/>
              <a:ea typeface="微软雅黑" pitchFamily="34" charset="-122"/>
            </a:endParaRPr>
          </a:p>
        </p:txBody>
      </p:sp>
      <p:sp>
        <p:nvSpPr>
          <p:cNvPr id="25" name="TextBox 24"/>
          <p:cNvSpPr txBox="1"/>
          <p:nvPr/>
        </p:nvSpPr>
        <p:spPr>
          <a:xfrm>
            <a:off x="5276325" y="1694183"/>
            <a:ext cx="819929"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录入展示组件</a:t>
            </a:r>
            <a:endParaRPr lang="zh-CN" altLang="en-US" sz="1400" dirty="0">
              <a:latin typeface="微软雅黑" pitchFamily="34" charset="-122"/>
              <a:ea typeface="微软雅黑" pitchFamily="34" charset="-122"/>
            </a:endParaRPr>
          </a:p>
        </p:txBody>
      </p:sp>
      <p:sp>
        <p:nvSpPr>
          <p:cNvPr id="26" name="TextBox 25"/>
          <p:cNvSpPr txBox="1"/>
          <p:nvPr/>
        </p:nvSpPr>
        <p:spPr>
          <a:xfrm>
            <a:off x="3920992" y="1763524"/>
            <a:ext cx="648072"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界面配置文件</a:t>
            </a:r>
            <a:endParaRPr lang="zh-CN" altLang="en-US" sz="1400" dirty="0">
              <a:latin typeface="微软雅黑" pitchFamily="34" charset="-122"/>
              <a:ea typeface="微软雅黑" pitchFamily="34" charset="-122"/>
            </a:endParaRPr>
          </a:p>
        </p:txBody>
      </p:sp>
      <p:sp>
        <p:nvSpPr>
          <p:cNvPr id="28" name="TextBox 27"/>
          <p:cNvSpPr txBox="1"/>
          <p:nvPr/>
        </p:nvSpPr>
        <p:spPr>
          <a:xfrm>
            <a:off x="6320188" y="1835241"/>
            <a:ext cx="855354"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数据交互模块</a:t>
            </a:r>
            <a:endParaRPr lang="zh-CN" altLang="en-US" sz="1400" dirty="0">
              <a:latin typeface="微软雅黑" pitchFamily="34" charset="-122"/>
              <a:ea typeface="微软雅黑" pitchFamily="34" charset="-122"/>
            </a:endParaRPr>
          </a:p>
        </p:txBody>
      </p:sp>
      <p:sp>
        <p:nvSpPr>
          <p:cNvPr id="30" name="矩形 29"/>
          <p:cNvSpPr/>
          <p:nvPr/>
        </p:nvSpPr>
        <p:spPr bwMode="auto">
          <a:xfrm>
            <a:off x="3721435"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7" name="TextBox 57346"/>
          <p:cNvSpPr txBox="1"/>
          <p:nvPr/>
        </p:nvSpPr>
        <p:spPr>
          <a:xfrm>
            <a:off x="2655725" y="2636673"/>
            <a:ext cx="216024" cy="2585323"/>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云</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平</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台</a:t>
            </a:r>
            <a:endParaRPr lang="zh-CN" altLang="en-US" dirty="0">
              <a:latin typeface="微软雅黑" pitchFamily="34" charset="-122"/>
              <a:ea typeface="微软雅黑" pitchFamily="34" charset="-122"/>
            </a:endParaRPr>
          </a:p>
        </p:txBody>
      </p:sp>
      <p:sp>
        <p:nvSpPr>
          <p:cNvPr id="57351" name="矩形 57350"/>
          <p:cNvSpPr/>
          <p:nvPr/>
        </p:nvSpPr>
        <p:spPr bwMode="auto">
          <a:xfrm>
            <a:off x="3951869"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系统登录</a:t>
            </a:r>
          </a:p>
        </p:txBody>
      </p:sp>
      <p:sp>
        <p:nvSpPr>
          <p:cNvPr id="57352" name="矩形 57351"/>
          <p:cNvSpPr/>
          <p:nvPr/>
        </p:nvSpPr>
        <p:spPr bwMode="auto">
          <a:xfrm>
            <a:off x="5082777"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病人信息管理</a:t>
            </a:r>
          </a:p>
        </p:txBody>
      </p:sp>
      <p:sp>
        <p:nvSpPr>
          <p:cNvPr id="41" name="矩形 40"/>
          <p:cNvSpPr/>
          <p:nvPr/>
        </p:nvSpPr>
        <p:spPr bwMode="auto">
          <a:xfrm>
            <a:off x="5500041"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问诊流程</a:t>
            </a:r>
          </a:p>
        </p:txBody>
      </p:sp>
      <p:sp>
        <p:nvSpPr>
          <p:cNvPr id="42" name="矩形 41"/>
          <p:cNvSpPr/>
          <p:nvPr/>
        </p:nvSpPr>
        <p:spPr bwMode="auto">
          <a:xfrm>
            <a:off x="3853736"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问诊信息管理</a:t>
            </a:r>
          </a:p>
        </p:txBody>
      </p:sp>
      <p:sp>
        <p:nvSpPr>
          <p:cNvPr id="43" name="矩形 42"/>
          <p:cNvSpPr/>
          <p:nvPr/>
        </p:nvSpPr>
        <p:spPr bwMode="auto">
          <a:xfrm>
            <a:off x="6546327"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3" name="TextBox 57352"/>
          <p:cNvSpPr txBox="1"/>
          <p:nvPr/>
        </p:nvSpPr>
        <p:spPr>
          <a:xfrm>
            <a:off x="6546327" y="3263411"/>
            <a:ext cx="864097"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新业务逻辑</a:t>
            </a:r>
            <a:endParaRPr lang="zh-CN" altLang="en-US" sz="1400" dirty="0">
              <a:latin typeface="微软雅黑" pitchFamily="34" charset="-122"/>
              <a:ea typeface="微软雅黑" pitchFamily="34" charset="-122"/>
            </a:endParaRPr>
          </a:p>
        </p:txBody>
      </p:sp>
      <p:sp>
        <p:nvSpPr>
          <p:cNvPr id="57354" name="TextBox 57353"/>
          <p:cNvSpPr txBox="1"/>
          <p:nvPr/>
        </p:nvSpPr>
        <p:spPr>
          <a:xfrm>
            <a:off x="4279385" y="2262227"/>
            <a:ext cx="148988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问诊流程页面</a:t>
            </a:r>
            <a:endParaRPr lang="zh-CN" altLang="en-US" sz="1400" dirty="0">
              <a:latin typeface="微软雅黑" pitchFamily="34" charset="-122"/>
              <a:ea typeface="微软雅黑" pitchFamily="34" charset="-122"/>
            </a:endParaRPr>
          </a:p>
        </p:txBody>
      </p:sp>
      <p:sp>
        <p:nvSpPr>
          <p:cNvPr id="57355" name="矩形 57354"/>
          <p:cNvSpPr/>
          <p:nvPr/>
        </p:nvSpPr>
        <p:spPr bwMode="auto">
          <a:xfrm>
            <a:off x="3721435"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6" name="矩形 57355"/>
          <p:cNvSpPr/>
          <p:nvPr/>
        </p:nvSpPr>
        <p:spPr bwMode="auto">
          <a:xfrm>
            <a:off x="5686288"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微软雅黑" pitchFamily="34" charset="-122"/>
              <a:ea typeface="微软雅黑" pitchFamily="34" charset="-122"/>
            </a:endParaRPr>
          </a:p>
        </p:txBody>
      </p:sp>
      <p:sp>
        <p:nvSpPr>
          <p:cNvPr id="57357" name="流程图: 磁盘 57356"/>
          <p:cNvSpPr/>
          <p:nvPr/>
        </p:nvSpPr>
        <p:spPr bwMode="auto">
          <a:xfrm>
            <a:off x="3748482"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58" name="爆炸形 1 57357"/>
          <p:cNvSpPr/>
          <p:nvPr/>
        </p:nvSpPr>
        <p:spPr bwMode="auto">
          <a:xfrm>
            <a:off x="4672951"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0" name="直接箭头连接符 49"/>
          <p:cNvCxnSpPr/>
          <p:nvPr/>
        </p:nvCxnSpPr>
        <p:spPr bwMode="auto">
          <a:xfrm flipV="1">
            <a:off x="4260708"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4757972"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1" name="矩形 57360"/>
          <p:cNvSpPr/>
          <p:nvPr/>
        </p:nvSpPr>
        <p:spPr bwMode="auto">
          <a:xfrm>
            <a:off x="6460705"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5" name="流程图: 磁盘 54"/>
          <p:cNvSpPr/>
          <p:nvPr/>
        </p:nvSpPr>
        <p:spPr bwMode="auto">
          <a:xfrm>
            <a:off x="5730601"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6" name="流程图: 磁盘 55"/>
          <p:cNvSpPr/>
          <p:nvPr/>
        </p:nvSpPr>
        <p:spPr bwMode="auto">
          <a:xfrm>
            <a:off x="5900011"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 name="流程图: 磁盘 56"/>
          <p:cNvSpPr/>
          <p:nvPr/>
        </p:nvSpPr>
        <p:spPr bwMode="auto">
          <a:xfrm>
            <a:off x="3900882"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2" name="TextBox 57361"/>
          <p:cNvSpPr txBox="1"/>
          <p:nvPr/>
        </p:nvSpPr>
        <p:spPr>
          <a:xfrm>
            <a:off x="3721957" y="5184575"/>
            <a:ext cx="773617"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知识库</a:t>
            </a:r>
            <a:endParaRPr lang="zh-CN" altLang="en-US" sz="1400" dirty="0">
              <a:latin typeface="微软雅黑" pitchFamily="34" charset="-122"/>
              <a:ea typeface="微软雅黑" pitchFamily="34" charset="-122"/>
            </a:endParaRPr>
          </a:p>
        </p:txBody>
      </p:sp>
      <p:sp>
        <p:nvSpPr>
          <p:cNvPr id="57363" name="TextBox 57362"/>
          <p:cNvSpPr txBox="1"/>
          <p:nvPr/>
        </p:nvSpPr>
        <p:spPr>
          <a:xfrm>
            <a:off x="4436145" y="5159747"/>
            <a:ext cx="104767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a:t>
            </a:r>
            <a:endParaRPr lang="zh-CN" altLang="en-US" sz="1400" dirty="0">
              <a:latin typeface="微软雅黑" pitchFamily="34" charset="-122"/>
              <a:ea typeface="微软雅黑" pitchFamily="34" charset="-122"/>
            </a:endParaRPr>
          </a:p>
        </p:txBody>
      </p:sp>
      <p:sp>
        <p:nvSpPr>
          <p:cNvPr id="57364" name="TextBox 57363"/>
          <p:cNvSpPr txBox="1"/>
          <p:nvPr/>
        </p:nvSpPr>
        <p:spPr>
          <a:xfrm>
            <a:off x="6398932" y="4878920"/>
            <a:ext cx="1095455" cy="523220"/>
          </a:xfrm>
          <a:prstGeom prst="rect">
            <a:avLst/>
          </a:prstGeom>
          <a:noFill/>
        </p:spPr>
        <p:txBody>
          <a:bodyPr wrap="square" rtlCol="0">
            <a:spAutoFit/>
          </a:bodyPr>
          <a:lstStyle/>
          <a:p>
            <a:r>
              <a:rPr lang="en-US" altLang="zh-CN" sz="1400" dirty="0" err="1" smtClean="0">
                <a:latin typeface="微软雅黑" pitchFamily="34" charset="-122"/>
                <a:ea typeface="微软雅黑" pitchFamily="34" charset="-122"/>
              </a:rPr>
              <a:t>MongoDB</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存储方案</a:t>
            </a:r>
            <a:endParaRPr lang="zh-CN" altLang="en-US" sz="1400" dirty="0">
              <a:latin typeface="微软雅黑" pitchFamily="34" charset="-122"/>
              <a:ea typeface="微软雅黑" pitchFamily="34" charset="-122"/>
            </a:endParaRPr>
          </a:p>
        </p:txBody>
      </p:sp>
      <p:sp>
        <p:nvSpPr>
          <p:cNvPr id="61" name="TextBox 60"/>
          <p:cNvSpPr txBox="1"/>
          <p:nvPr/>
        </p:nvSpPr>
        <p:spPr>
          <a:xfrm>
            <a:off x="5687089" y="5212117"/>
            <a:ext cx="773617"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数据</a:t>
            </a:r>
            <a:r>
              <a:rPr lang="zh-CN" altLang="en-US" sz="1400" dirty="0" smtClean="0">
                <a:latin typeface="微软雅黑" pitchFamily="34" charset="-122"/>
                <a:ea typeface="微软雅黑" pitchFamily="34" charset="-122"/>
              </a:rPr>
              <a:t>库</a:t>
            </a:r>
            <a:endParaRPr lang="zh-CN" altLang="en-US" sz="1400" dirty="0">
              <a:latin typeface="微软雅黑" pitchFamily="34" charset="-122"/>
              <a:ea typeface="微软雅黑" pitchFamily="34" charset="-122"/>
            </a:endParaRPr>
          </a:p>
        </p:txBody>
      </p:sp>
      <p:sp>
        <p:nvSpPr>
          <p:cNvPr id="57366" name="矩形 57365"/>
          <p:cNvSpPr/>
          <p:nvPr/>
        </p:nvSpPr>
        <p:spPr bwMode="auto">
          <a:xfrm>
            <a:off x="3977561"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4" name="TextBox 63"/>
          <p:cNvSpPr txBox="1"/>
          <p:nvPr/>
        </p:nvSpPr>
        <p:spPr>
          <a:xfrm>
            <a:off x="3932053" y="4253606"/>
            <a:ext cx="139683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推理引擎接口</a:t>
            </a:r>
            <a:endParaRPr lang="zh-CN" altLang="en-US" sz="1400" dirty="0">
              <a:latin typeface="微软雅黑" pitchFamily="34" charset="-122"/>
              <a:ea typeface="微软雅黑" pitchFamily="34" charset="-122"/>
            </a:endParaRPr>
          </a:p>
        </p:txBody>
      </p:sp>
      <p:cxnSp>
        <p:nvCxnSpPr>
          <p:cNvPr id="65" name="直接箭头连接符 64"/>
          <p:cNvCxnSpPr/>
          <p:nvPr/>
        </p:nvCxnSpPr>
        <p:spPr bwMode="auto">
          <a:xfrm flipV="1">
            <a:off x="6188468"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968093"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8" name="TextBox 57367"/>
          <p:cNvSpPr txBox="1"/>
          <p:nvPr/>
        </p:nvSpPr>
        <p:spPr>
          <a:xfrm>
            <a:off x="5968093" y="4253606"/>
            <a:ext cx="128523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数据访问接口</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框架实现</a:t>
            </a:r>
            <a:r>
              <a:rPr lang="en-US" altLang="zh-CN" sz="2800" b="1" dirty="0" smtClean="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视图层</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1" y="1244808"/>
            <a:ext cx="2664296" cy="180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2680" y="4077072"/>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21465" y="2998911"/>
            <a:ext cx="2520280" cy="369332"/>
          </a:xfrm>
          <a:prstGeom prst="rect">
            <a:avLst/>
          </a:prstGeom>
          <a:noFill/>
        </p:spPr>
        <p:txBody>
          <a:bodyPr wrap="square" rtlCol="0">
            <a:spAutoFit/>
          </a:bodyPr>
          <a:lstStyle/>
          <a:p>
            <a:r>
              <a:rPr lang="zh-CN" altLang="en-US" dirty="0">
                <a:latin typeface="微软雅黑" pitchFamily="34" charset="-122"/>
                <a:ea typeface="微软雅黑" pitchFamily="34" charset="-122"/>
              </a:rPr>
              <a:t>病人</a:t>
            </a:r>
            <a:r>
              <a:rPr lang="zh-CN" altLang="en-US" dirty="0" smtClean="0">
                <a:latin typeface="微软雅黑" pitchFamily="34" charset="-122"/>
                <a:ea typeface="微软雅黑" pitchFamily="34" charset="-122"/>
              </a:rPr>
              <a:t>信息管理界面</a:t>
            </a:r>
            <a:endParaRPr lang="zh-CN" altLang="en-US" dirty="0">
              <a:latin typeface="微软雅黑" pitchFamily="34" charset="-122"/>
              <a:ea typeface="微软雅黑" pitchFamily="34" charset="-122"/>
            </a:endParaRPr>
          </a:p>
        </p:txBody>
      </p:sp>
      <p:sp>
        <p:nvSpPr>
          <p:cNvPr id="4" name="TextBox 3"/>
          <p:cNvSpPr txBox="1"/>
          <p:nvPr/>
        </p:nvSpPr>
        <p:spPr>
          <a:xfrm>
            <a:off x="7596336" y="3134108"/>
            <a:ext cx="1786411"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问诊界面</a:t>
            </a:r>
            <a:endParaRPr lang="zh-CN" altLang="en-US" dirty="0">
              <a:latin typeface="微软雅黑" pitchFamily="34" charset="-122"/>
              <a:ea typeface="微软雅黑" pitchFamily="34" charset="-122"/>
            </a:endParaRPr>
          </a:p>
        </p:txBody>
      </p:sp>
      <p:sp>
        <p:nvSpPr>
          <p:cNvPr id="5" name="TextBox 4"/>
          <p:cNvSpPr txBox="1"/>
          <p:nvPr/>
        </p:nvSpPr>
        <p:spPr>
          <a:xfrm>
            <a:off x="539552" y="2960328"/>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系统登录界面</a:t>
            </a:r>
            <a:endParaRPr lang="zh-CN" altLang="en-US" dirty="0">
              <a:latin typeface="微软雅黑" pitchFamily="34" charset="-122"/>
              <a:ea typeface="微软雅黑" pitchFamily="34" charset="-122"/>
            </a:endParaRPr>
          </a:p>
        </p:txBody>
      </p:sp>
      <p:pic>
        <p:nvPicPr>
          <p:cNvPr id="16" name="officeArt object"/>
          <p:cNvPicPr/>
          <p:nvPr/>
        </p:nvPicPr>
        <p:blipFill rotWithShape="1">
          <a:blip r:embed="rId4">
            <a:extLst/>
          </a:blip>
          <a:srcRect/>
          <a:stretch>
            <a:fillRect/>
          </a:stretch>
        </p:blipFill>
        <p:spPr>
          <a:xfrm>
            <a:off x="251520" y="1244808"/>
            <a:ext cx="2592288" cy="1705698"/>
          </a:xfrm>
          <a:prstGeom prst="rect">
            <a:avLst/>
          </a:prstGeom>
          <a:noFill/>
          <a:ln>
            <a:noFill/>
          </a:ln>
          <a:effectLst/>
          <a:extLst/>
        </p:spPr>
      </p:pic>
      <p:pic>
        <p:nvPicPr>
          <p:cNvPr id="17" name="officeArt object"/>
          <p:cNvPicPr/>
          <p:nvPr/>
        </p:nvPicPr>
        <p:blipFill rotWithShape="1">
          <a:blip r:embed="rId5">
            <a:extLst/>
          </a:blip>
          <a:srcRect/>
          <a:stretch>
            <a:fillRect/>
          </a:stretch>
        </p:blipFill>
        <p:spPr>
          <a:xfrm>
            <a:off x="3250153" y="1266739"/>
            <a:ext cx="2736304" cy="1735381"/>
          </a:xfrm>
          <a:prstGeom prst="rect">
            <a:avLst/>
          </a:prstGeom>
          <a:noFill/>
          <a:ln>
            <a:noFill/>
          </a:ln>
          <a:effectLst/>
          <a:extLst/>
        </p:spPr>
      </p:pic>
      <p:pic>
        <p:nvPicPr>
          <p:cNvPr id="12" name="Picture 8" descr="C:\Users\FGJ\AppData\Roaming\Tencent\Users\794460205\QQ\WinTemp\RichOle\_[C3_3FRDKSI9F}A@HD(EV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4730" y="3995205"/>
            <a:ext cx="2252850" cy="13839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9290" y="5951011"/>
            <a:ext cx="402877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选取对应的数据项，并进行样式编辑和布局</a:t>
            </a:r>
            <a:endParaRPr lang="zh-CN" altLang="en-US" sz="1400" dirty="0">
              <a:latin typeface="微软雅黑" pitchFamily="34" charset="-122"/>
              <a:ea typeface="微软雅黑" pitchFamily="34" charset="-122"/>
            </a:endParaRPr>
          </a:p>
        </p:txBody>
      </p:sp>
      <p:pic>
        <p:nvPicPr>
          <p:cNvPr id="1536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290" y="3831783"/>
            <a:ext cx="3435236" cy="214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bwMode="auto">
          <a:xfrm>
            <a:off x="1119290" y="4293096"/>
            <a:ext cx="587819" cy="1595663"/>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9" name="直接箭头连接符 8"/>
          <p:cNvCxnSpPr/>
          <p:nvPr/>
        </p:nvCxnSpPr>
        <p:spPr bwMode="auto">
          <a:xfrm>
            <a:off x="1462958" y="4621764"/>
            <a:ext cx="804786" cy="181989"/>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1" name="右箭头 10"/>
          <p:cNvSpPr/>
          <p:nvPr/>
        </p:nvSpPr>
        <p:spPr bwMode="auto">
          <a:xfrm>
            <a:off x="4618305" y="4581128"/>
            <a:ext cx="1126425" cy="38092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536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290" y="3840158"/>
            <a:ext cx="3452710" cy="211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202003" y="5581679"/>
            <a:ext cx="1584176" cy="369332"/>
          </a:xfrm>
          <a:prstGeom prst="rect">
            <a:avLst/>
          </a:prstGeom>
          <a:noFill/>
        </p:spPr>
        <p:txBody>
          <a:bodyPr wrap="square" rtlCol="0">
            <a:spAutoFit/>
          </a:bodyPr>
          <a:lstStyle/>
          <a:p>
            <a:r>
              <a:rPr lang="zh-CN" altLang="en-US" dirty="0" smtClean="0"/>
              <a:t>问诊流程界面</a:t>
            </a:r>
            <a:endParaRPr lang="zh-CN" altLang="en-US" dirty="0"/>
          </a:p>
        </p:txBody>
      </p:sp>
      <p:pic>
        <p:nvPicPr>
          <p:cNvPr id="1536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1896" y="1772816"/>
            <a:ext cx="1954560" cy="96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圆角矩形标注 25"/>
          <p:cNvSpPr/>
          <p:nvPr/>
        </p:nvSpPr>
        <p:spPr bwMode="auto">
          <a:xfrm>
            <a:off x="827392" y="3641969"/>
            <a:ext cx="8136904" cy="2640171"/>
          </a:xfrm>
          <a:prstGeom prst="wedgeRoundRectCallout">
            <a:avLst>
              <a:gd name="adj1" fmla="val 23035"/>
              <a:gd name="adj2" fmla="val -87095"/>
              <a:gd name="adj3" fmla="val 16667"/>
            </a:avLst>
          </a:prstGeom>
          <a:noFill/>
          <a:ln w="1905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1000"/>
                                        <p:tgtEl>
                                          <p:spTgt spid="15365"/>
                                        </p:tgtEl>
                                      </p:cBhvr>
                                    </p:animEffect>
                                    <p:anim calcmode="lin" valueType="num">
                                      <p:cBhvr>
                                        <p:cTn id="8" dur="1000" fill="hold"/>
                                        <p:tgtEl>
                                          <p:spTgt spid="15365"/>
                                        </p:tgtEl>
                                        <p:attrNameLst>
                                          <p:attrName>ppt_x</p:attrName>
                                        </p:attrNameLst>
                                      </p:cBhvr>
                                      <p:tavLst>
                                        <p:tav tm="0">
                                          <p:val>
                                            <p:strVal val="#ppt_x"/>
                                          </p:val>
                                        </p:tav>
                                        <p:tav tm="100000">
                                          <p:val>
                                            <p:strVal val="#ppt_x"/>
                                          </p:val>
                                        </p:tav>
                                      </p:tavLst>
                                    </p:anim>
                                    <p:anim calcmode="lin" valueType="num">
                                      <p:cBhvr>
                                        <p:cTn id="9" dur="1000" fill="hold"/>
                                        <p:tgtEl>
                                          <p:spTgt spid="153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6"/>
                                        </p:tgtEl>
                                        <p:attrNameLst>
                                          <p:attrName>style.visibility</p:attrName>
                                        </p:attrNameLst>
                                      </p:cBhvr>
                                      <p:to>
                                        <p:strVal val="visible"/>
                                      </p:to>
                                    </p:set>
                                    <p:animEffect transition="in" filter="fade">
                                      <p:cBhvr>
                                        <p:cTn id="14" dur="1000"/>
                                        <p:tgtEl>
                                          <p:spTgt spid="15366"/>
                                        </p:tgtEl>
                                      </p:cBhvr>
                                    </p:animEffect>
                                    <p:anim calcmode="lin" valueType="num">
                                      <p:cBhvr>
                                        <p:cTn id="15" dur="1000" fill="hold"/>
                                        <p:tgtEl>
                                          <p:spTgt spid="15366"/>
                                        </p:tgtEl>
                                        <p:attrNameLst>
                                          <p:attrName>ppt_x</p:attrName>
                                        </p:attrNameLst>
                                      </p:cBhvr>
                                      <p:tavLst>
                                        <p:tav tm="0">
                                          <p:val>
                                            <p:strVal val="#ppt_x"/>
                                          </p:val>
                                        </p:tav>
                                        <p:tav tm="100000">
                                          <p:val>
                                            <p:strVal val="#ppt_x"/>
                                          </p:val>
                                        </p:tav>
                                      </p:tavLst>
                                    </p:anim>
                                    <p:anim calcmode="lin" valueType="num">
                                      <p:cBhvr>
                                        <p:cTn id="16" dur="1000" fill="hold"/>
                                        <p:tgtEl>
                                          <p:spTgt spid="153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框架实现</a:t>
            </a:r>
            <a:r>
              <a:rPr lang="en-US" altLang="zh-CN" sz="2800" b="1" dirty="0" smtClean="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控制层</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5940152" y="1844824"/>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医生录入病人基本信息（病人首次就诊）</a:t>
            </a:r>
            <a:endParaRPr lang="en-US" altLang="zh-CN" dirty="0" smtClean="0">
              <a:latin typeface="微软雅黑" pitchFamily="34" charset="-122"/>
              <a:ea typeface="微软雅黑" pitchFamily="34" charset="-122"/>
            </a:endParaRPr>
          </a:p>
        </p:txBody>
      </p:sp>
      <p:sp>
        <p:nvSpPr>
          <p:cNvPr id="8" name="TextBox 7"/>
          <p:cNvSpPr txBox="1"/>
          <p:nvPr/>
        </p:nvSpPr>
        <p:spPr>
          <a:xfrm>
            <a:off x="5940152" y="3140966"/>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开始问诊，疾病相关信息收集完毕后，医生使用诊断决策支持功能</a:t>
            </a:r>
            <a:endParaRPr lang="en-US" altLang="zh-CN" dirty="0" smtClean="0">
              <a:latin typeface="微软雅黑" pitchFamily="34" charset="-122"/>
              <a:ea typeface="微软雅黑" pitchFamily="34" charset="-122"/>
            </a:endParaRPr>
          </a:p>
        </p:txBody>
      </p:sp>
      <p:sp>
        <p:nvSpPr>
          <p:cNvPr id="9" name="TextBox 8"/>
          <p:cNvSpPr txBox="1"/>
          <p:nvPr/>
        </p:nvSpPr>
        <p:spPr>
          <a:xfrm>
            <a:off x="5940152" y="505709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医生得出最终诊断结论后，将本次就诊记录保存</a:t>
            </a:r>
            <a:endParaRPr lang="en-US" altLang="zh-CN" dirty="0" smtClean="0">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68760"/>
            <a:ext cx="4834880" cy="519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框架实现</a:t>
            </a:r>
            <a:r>
              <a:rPr lang="en-US" altLang="zh-CN" sz="2800" b="1" dirty="0" smtClean="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模型层</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702060172"/>
              </p:ext>
            </p:extLst>
          </p:nvPr>
        </p:nvGraphicFramePr>
        <p:xfrm>
          <a:off x="4860032" y="1196752"/>
          <a:ext cx="3678560" cy="4821728"/>
        </p:xfrm>
        <a:graphic>
          <a:graphicData uri="http://schemas.openxmlformats.org/drawingml/2006/table">
            <a:tbl>
              <a:tblPr firstRow="1" bandRow="1">
                <a:tableStyleId>{5C22544A-7EE6-4342-B048-85BDC9FD1C3A}</a:tableStyleId>
              </a:tblPr>
              <a:tblGrid>
                <a:gridCol w="1296144"/>
                <a:gridCol w="2382416"/>
              </a:tblGrid>
              <a:tr h="365760">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latin typeface="微软雅黑" pitchFamily="34" charset="-122"/>
                          <a:ea typeface="微软雅黑" pitchFamily="34" charset="-122"/>
                        </a:rPr>
                        <a:t>数据库连接管理模块</a:t>
                      </a:r>
                      <a:endParaRPr lang="zh-CN" altLang="en-US" sz="1600" dirty="0">
                        <a:latin typeface="微软雅黑" pitchFamily="34" charset="-122"/>
                        <a:ea typeface="微软雅黑" pitchFamily="34" charset="-122"/>
                      </a:endParaRPr>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病人基本信息操作模块</a:t>
                      </a:r>
                      <a:endParaRPr lang="zh-CN" altLang="en-US" sz="1600" dirty="0">
                        <a:latin typeface="微软雅黑" pitchFamily="34" charset="-122"/>
                        <a:ea typeface="微软雅黑" pitchFamily="34" charset="-122"/>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latin typeface="微软雅黑" pitchFamily="34" charset="-122"/>
                          <a:ea typeface="微软雅黑" pitchFamily="34" charset="-122"/>
                        </a:rPr>
                        <a:t>问诊信息操作模块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病史信息操作模块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2995890032"/>
              </p:ext>
            </p:extLst>
          </p:nvPr>
        </p:nvGraphicFramePr>
        <p:xfrm>
          <a:off x="457200" y="3454519"/>
          <a:ext cx="3694932" cy="3266956"/>
        </p:xfrm>
        <a:graphic>
          <a:graphicData uri="http://schemas.openxmlformats.org/presentationml/2006/ole">
            <mc:AlternateContent xmlns:mc="http://schemas.openxmlformats.org/markup-compatibility/2006">
              <mc:Choice xmlns:v="urn:schemas-microsoft-com:vml" Requires="v">
                <p:oleObj spid="_x0000_s9268" name="Visio" r:id="rId4" imgW="8457052" imgH="7917210" progId="Visio.Drawing.11">
                  <p:embed/>
                </p:oleObj>
              </mc:Choice>
              <mc:Fallback>
                <p:oleObj name="Visio" r:id="rId4" imgW="8457052" imgH="791721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54519"/>
                        <a:ext cx="3694932" cy="3266956"/>
                      </a:xfrm>
                      <a:prstGeom prst="rect">
                        <a:avLst/>
                      </a:prstGeom>
                      <a:noFill/>
                      <a:ln>
                        <a:noFill/>
                      </a:ln>
                      <a:effectLst/>
                    </p:spPr>
                  </p:pic>
                </p:oleObj>
              </mc:Fallback>
            </mc:AlternateContent>
          </a:graphicData>
        </a:graphic>
      </p:graphicFrame>
      <p:sp>
        <p:nvSpPr>
          <p:cNvPr id="3" name="圆角矩形 2"/>
          <p:cNvSpPr/>
          <p:nvPr/>
        </p:nvSpPr>
        <p:spPr bwMode="auto">
          <a:xfrm>
            <a:off x="251520" y="1412776"/>
            <a:ext cx="4176463" cy="1152128"/>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4427983" y="1676219"/>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248719" y="2586406"/>
            <a:ext cx="4122312" cy="651490"/>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右箭头 13"/>
          <p:cNvSpPr/>
          <p:nvPr/>
        </p:nvSpPr>
        <p:spPr bwMode="auto">
          <a:xfrm rot="5400000" flipV="1">
            <a:off x="2349874" y="3116380"/>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基于系统框架的决策</a:t>
            </a:r>
            <a:r>
              <a:rPr lang="zh-CN" altLang="en-US" sz="2800" b="1" dirty="0">
                <a:solidFill>
                  <a:srgbClr val="FFFFFF"/>
                </a:solidFill>
                <a:latin typeface="Times New Roman" pitchFamily="18" charset="0"/>
                <a:ea typeface="黑体" pitchFamily="49" charset="-122"/>
                <a:cs typeface="Times New Roman" pitchFamily="18" charset="0"/>
              </a:rPr>
              <a:t>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852936"/>
            <a:ext cx="180020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推理服务构建</a:t>
            </a:r>
            <a:endParaRPr lang="zh-CN" altLang="en-US" sz="1600" dirty="0">
              <a:latin typeface="微软雅黑" pitchFamily="34" charset="-122"/>
              <a:ea typeface="微软雅黑" pitchFamily="34" charset="-122"/>
            </a:endParaRPr>
          </a:p>
        </p:txBody>
      </p:sp>
      <p:sp>
        <p:nvSpPr>
          <p:cNvPr id="4" name="TextBox 3"/>
          <p:cNvSpPr txBox="1"/>
          <p:nvPr/>
        </p:nvSpPr>
        <p:spPr>
          <a:xfrm>
            <a:off x="3835201" y="2891490"/>
            <a:ext cx="157853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问诊界面配置</a:t>
            </a:r>
            <a:endParaRPr lang="zh-CN" altLang="en-US" sz="1600" dirty="0">
              <a:latin typeface="微软雅黑" pitchFamily="34" charset="-122"/>
              <a:ea typeface="微软雅黑" pitchFamily="34" charset="-122"/>
            </a:endParaRPr>
          </a:p>
        </p:txBody>
      </p:sp>
      <p:sp>
        <p:nvSpPr>
          <p:cNvPr id="5" name="TextBox 4"/>
          <p:cNvSpPr txBox="1"/>
          <p:nvPr/>
        </p:nvSpPr>
        <p:spPr>
          <a:xfrm>
            <a:off x="5777485" y="2891490"/>
            <a:ext cx="155148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数据交互实现</a:t>
            </a:r>
            <a:endParaRPr lang="zh-CN" altLang="en-US" sz="1600" dirty="0">
              <a:latin typeface="微软雅黑" pitchFamily="34" charset="-122"/>
              <a:ea typeface="微软雅黑" pitchFamily="34" charset="-122"/>
            </a:endParaRPr>
          </a:p>
        </p:txBody>
      </p:sp>
      <p:sp>
        <p:nvSpPr>
          <p:cNvPr id="13" name="TextBox 12"/>
          <p:cNvSpPr txBox="1"/>
          <p:nvPr/>
        </p:nvSpPr>
        <p:spPr>
          <a:xfrm>
            <a:off x="1988176" y="2891490"/>
            <a:ext cx="157571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数据模型设计</a:t>
            </a:r>
            <a:endParaRPr lang="zh-CN" altLang="en-US" sz="1600" dirty="0">
              <a:latin typeface="微软雅黑" pitchFamily="34" charset="-122"/>
              <a:ea typeface="微软雅黑" pitchFamily="34" charset="-122"/>
            </a:endParaRPr>
          </a:p>
        </p:txBody>
      </p:sp>
      <p:sp>
        <p:nvSpPr>
          <p:cNvPr id="15" name="燕尾形 14"/>
          <p:cNvSpPr/>
          <p:nvPr/>
        </p:nvSpPr>
        <p:spPr bwMode="auto">
          <a:xfrm>
            <a:off x="158082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燕尾形 17"/>
          <p:cNvSpPr/>
          <p:nvPr/>
        </p:nvSpPr>
        <p:spPr bwMode="auto">
          <a:xfrm>
            <a:off x="1727684"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9" name="燕尾形 18"/>
          <p:cNvSpPr/>
          <p:nvPr/>
        </p:nvSpPr>
        <p:spPr bwMode="auto">
          <a:xfrm>
            <a:off x="339763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0" name="燕尾形 19"/>
          <p:cNvSpPr/>
          <p:nvPr/>
        </p:nvSpPr>
        <p:spPr bwMode="auto">
          <a:xfrm>
            <a:off x="354449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燕尾形 20"/>
          <p:cNvSpPr/>
          <p:nvPr/>
        </p:nvSpPr>
        <p:spPr bwMode="auto">
          <a:xfrm>
            <a:off x="536408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燕尾形 21"/>
          <p:cNvSpPr/>
          <p:nvPr/>
        </p:nvSpPr>
        <p:spPr bwMode="auto">
          <a:xfrm>
            <a:off x="551094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3397639" y="4050922"/>
            <a:ext cx="266787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知识更新、临床需求变化</a:t>
            </a:r>
            <a:endParaRPr lang="en-US" altLang="zh-CN" sz="1600" dirty="0" smtClean="0">
              <a:latin typeface="微软雅黑" pitchFamily="34" charset="-122"/>
              <a:ea typeface="微软雅黑" pitchFamily="34" charset="-122"/>
            </a:endParaRPr>
          </a:p>
        </p:txBody>
      </p:sp>
      <p:sp>
        <p:nvSpPr>
          <p:cNvPr id="32" name="圆角矩形 31"/>
          <p:cNvSpPr/>
          <p:nvPr/>
        </p:nvSpPr>
        <p:spPr bwMode="auto">
          <a:xfrm>
            <a:off x="119172" y="278092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780928"/>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5" name="圆角矩形 34"/>
          <p:cNvSpPr/>
          <p:nvPr/>
        </p:nvSpPr>
        <p:spPr bwMode="auto">
          <a:xfrm>
            <a:off x="3836091" y="2780928"/>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6" name="圆角矩形 35"/>
          <p:cNvSpPr/>
          <p:nvPr/>
        </p:nvSpPr>
        <p:spPr bwMode="auto">
          <a:xfrm>
            <a:off x="5782144" y="2780928"/>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圆角矩形 32"/>
          <p:cNvSpPr/>
          <p:nvPr/>
        </p:nvSpPr>
        <p:spPr bwMode="auto">
          <a:xfrm>
            <a:off x="3419872" y="3934229"/>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8" name="燕尾形 37"/>
          <p:cNvSpPr/>
          <p:nvPr/>
        </p:nvSpPr>
        <p:spPr bwMode="auto">
          <a:xfrm>
            <a:off x="7252993"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9" name="燕尾形 38"/>
          <p:cNvSpPr/>
          <p:nvPr/>
        </p:nvSpPr>
        <p:spPr bwMode="auto">
          <a:xfrm>
            <a:off x="7399851"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7668344" y="2782000"/>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TextBox 40"/>
          <p:cNvSpPr txBox="1"/>
          <p:nvPr/>
        </p:nvSpPr>
        <p:spPr>
          <a:xfrm>
            <a:off x="7882232" y="2904312"/>
            <a:ext cx="1154264"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系统应用</a:t>
            </a:r>
            <a:endParaRPr lang="zh-CN" altLang="en-US" sz="1600" dirty="0">
              <a:latin typeface="微软雅黑" pitchFamily="34" charset="-122"/>
              <a:ea typeface="微软雅黑" pitchFamily="34" charset="-122"/>
            </a:endParaRPr>
          </a:p>
        </p:txBody>
      </p:sp>
      <p:sp>
        <p:nvSpPr>
          <p:cNvPr id="43" name="Freeform 3"/>
          <p:cNvSpPr>
            <a:spLocks/>
          </p:cNvSpPr>
          <p:nvPr/>
        </p:nvSpPr>
        <p:spPr bwMode="gray">
          <a:xfrm rot="15775734">
            <a:off x="7006110" y="2733720"/>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44" name="Freeform 3"/>
          <p:cNvSpPr>
            <a:spLocks/>
          </p:cNvSpPr>
          <p:nvPr/>
        </p:nvSpPr>
        <p:spPr bwMode="gray">
          <a:xfrm rot="17529143">
            <a:off x="1857735" y="280848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6" name="TextBox 5"/>
          <p:cNvSpPr txBox="1"/>
          <p:nvPr/>
        </p:nvSpPr>
        <p:spPr>
          <a:xfrm>
            <a:off x="769217" y="1484784"/>
            <a:ext cx="7589735"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基于本系统框架可以快速高效的进行面向社区的疾病诊断决策支持系统的开发工作，开发流程如下图，下面选取两种典型疾病对框架进行验证</a:t>
            </a:r>
            <a:endParaRPr lang="zh-CN" altLang="en-US" dirty="0">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790360423"/>
              </p:ext>
            </p:extLst>
          </p:nvPr>
        </p:nvGraphicFramePr>
        <p:xfrm>
          <a:off x="918401" y="4581128"/>
          <a:ext cx="7064661" cy="1733803"/>
        </p:xfrm>
        <a:graphic>
          <a:graphicData uri="http://schemas.openxmlformats.org/drawingml/2006/table">
            <a:tbl>
              <a:tblPr firstRow="1" bandRow="1">
                <a:tableStyleId>{5C22544A-7EE6-4342-B048-85BDC9FD1C3A}</a:tableStyleId>
              </a:tblPr>
              <a:tblGrid>
                <a:gridCol w="1421351"/>
                <a:gridCol w="2755091"/>
                <a:gridCol w="2888219"/>
              </a:tblGrid>
              <a:tr h="404034">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疾病名称</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问诊需求</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en-US" altLang="zh-CN" sz="1600" b="1" kern="1200" dirty="0" smtClean="0">
                          <a:solidFill>
                            <a:schemeClr val="tx1"/>
                          </a:solidFill>
                          <a:latin typeface="微软雅黑" pitchFamily="34" charset="-122"/>
                          <a:ea typeface="微软雅黑" pitchFamily="34" charset="-122"/>
                          <a:cs typeface="+mn-cs"/>
                        </a:rPr>
                        <a:t>    </a:t>
                      </a:r>
                      <a:r>
                        <a:rPr lang="zh-CN" altLang="en-US" sz="1600" b="1" kern="1200" dirty="0" smtClean="0">
                          <a:solidFill>
                            <a:schemeClr val="tx1"/>
                          </a:solidFill>
                          <a:latin typeface="微软雅黑" pitchFamily="34" charset="-122"/>
                          <a:ea typeface="微软雅黑" pitchFamily="34" charset="-122"/>
                          <a:cs typeface="+mn-cs"/>
                        </a:rPr>
                        <a:t>诊断依据</a:t>
                      </a:r>
                      <a:endParaRPr lang="zh-CN" altLang="en-US" sz="1600" b="1" kern="1200" dirty="0">
                        <a:solidFill>
                          <a:schemeClr val="tx1"/>
                        </a:solidFill>
                        <a:latin typeface="微软雅黑" pitchFamily="34" charset="-122"/>
                        <a:ea typeface="微软雅黑" pitchFamily="34" charset="-122"/>
                        <a:cs typeface="+mn-cs"/>
                      </a:endParaRPr>
                    </a:p>
                  </a:txBody>
                  <a:tcPr/>
                </a:tc>
              </a:tr>
              <a:tr h="632396">
                <a:tc>
                  <a:txBody>
                    <a:bodyPr/>
                    <a:lstStyle/>
                    <a:p>
                      <a:r>
                        <a:rPr lang="zh-CN" altLang="en-US" sz="1600" dirty="0" smtClean="0">
                          <a:latin typeface="微软雅黑" pitchFamily="34" charset="-122"/>
                          <a:ea typeface="微软雅黑" pitchFamily="34" charset="-122"/>
                        </a:rPr>
                        <a:t>头痛</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头痛相关症状，结合既往病史</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根据国际头痛疾患分类标准（</a:t>
                      </a:r>
                      <a:r>
                        <a:rPr lang="en-US" altLang="zh-CN" sz="1600" dirty="0" smtClean="0">
                          <a:latin typeface="微软雅黑" pitchFamily="34" charset="-122"/>
                          <a:ea typeface="微软雅黑" pitchFamily="34" charset="-122"/>
                        </a:rPr>
                        <a:t>ICD-II</a:t>
                      </a:r>
                      <a:r>
                        <a:rPr lang="zh-CN" altLang="en-US" sz="1600" dirty="0" smtClean="0">
                          <a:latin typeface="微软雅黑" pitchFamily="34" charset="-122"/>
                          <a:ea typeface="微软雅黑" pitchFamily="34" charset="-122"/>
                        </a:rPr>
                        <a:t>）可建立诊断规则</a:t>
                      </a:r>
                      <a:endParaRPr lang="zh-CN" altLang="en-US" sz="1600" dirty="0">
                        <a:latin typeface="微软雅黑" pitchFamily="34" charset="-122"/>
                        <a:ea typeface="微软雅黑" pitchFamily="34" charset="-122"/>
                      </a:endParaRPr>
                    </a:p>
                  </a:txBody>
                  <a:tcPr/>
                </a:tc>
              </a:tr>
              <a:tr h="697373">
                <a:tc>
                  <a:txBody>
                    <a:bodyPr/>
                    <a:lstStyle/>
                    <a:p>
                      <a:r>
                        <a:rPr lang="zh-CN" altLang="en-US" sz="1600" dirty="0" smtClean="0">
                          <a:latin typeface="微软雅黑" pitchFamily="34" charset="-122"/>
                          <a:ea typeface="微软雅黑" pitchFamily="34" charset="-122"/>
                        </a:rPr>
                        <a:t>阿尔兹海默症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心理学量表测试认知力等各项指标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无明确诊断指南，通过多个量表的结果综合判断</a:t>
                      </a:r>
                      <a:endParaRPr lang="zh-CN" altLang="en-US" sz="1600" dirty="0">
                        <a:latin typeface="微软雅黑" pitchFamily="34" charset="-122"/>
                        <a:ea typeface="微软雅黑" pitchFamily="34" charset="-122"/>
                      </a:endParaRPr>
                    </a:p>
                  </a:txBody>
                  <a:tcPr/>
                </a:tc>
              </a:tr>
            </a:tbl>
          </a:graphicData>
        </a:graphic>
      </p:graphicFrame>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915068" y="2909700"/>
            <a:ext cx="7977412"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1505580" y="3462099"/>
            <a:ext cx="70953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微软雅黑" pitchFamily="34" charset="-122"/>
                <a:ea typeface="微软雅黑" pitchFamily="34" charset="-122"/>
              </a:rPr>
              <a:t>据统计，中国原发性头痛发病率为</a:t>
            </a:r>
            <a:r>
              <a:rPr lang="en-US" altLang="zh-CN" dirty="0" smtClean="0">
                <a:latin typeface="微软雅黑" pitchFamily="34" charset="-122"/>
                <a:ea typeface="微软雅黑" pitchFamily="34" charset="-122"/>
              </a:rPr>
              <a:t>23.8%</a:t>
            </a:r>
            <a:r>
              <a:rPr lang="zh-CN" altLang="en-US" dirty="0" smtClean="0">
                <a:latin typeface="微软雅黑" pitchFamily="34" charset="-122"/>
                <a:ea typeface="微软雅黑" pitchFamily="34" charset="-122"/>
              </a:rPr>
              <a:t>，而社区或乡镇医院在原发性头痛的诊疗占主要地位</a:t>
            </a:r>
            <a:endParaRPr lang="en-US" altLang="zh-CN" dirty="0">
              <a:latin typeface="微软雅黑" pitchFamily="34" charset="-122"/>
              <a:ea typeface="微软雅黑" pitchFamily="34" charset="-122"/>
            </a:endParaRP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latin typeface="微软雅黑" pitchFamily="34" charset="-122"/>
              <a:ea typeface="微软雅黑" pitchFamily="34" charset="-122"/>
            </a:endParaRPr>
          </a:p>
        </p:txBody>
      </p:sp>
      <p:sp>
        <p:nvSpPr>
          <p:cNvPr id="10" name="TextBox 9"/>
          <p:cNvSpPr txBox="1"/>
          <p:nvPr/>
        </p:nvSpPr>
        <p:spPr>
          <a:xfrm>
            <a:off x="1831243" y="1583879"/>
            <a:ext cx="6855557" cy="1200329"/>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 </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原发性</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头痛：无明确病因的头痛，包括偏头痛</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、紧张</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型</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头痛等，占头痛总数</a:t>
            </a: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80%</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以上</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继发性头痛种类繁多，主要根据其病因</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分类</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574282" y="5705579"/>
            <a:ext cx="1008112"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偏头痛</a:t>
            </a:r>
            <a:endParaRPr lang="zh-CN" altLang="en-US" dirty="0">
              <a:latin typeface="微软雅黑" pitchFamily="34" charset="-122"/>
              <a:ea typeface="微软雅黑" pitchFamily="34" charset="-122"/>
            </a:endParaRPr>
          </a:p>
        </p:txBody>
      </p:sp>
      <p:sp>
        <p:nvSpPr>
          <p:cNvPr id="57345" name="TextBox 57344"/>
          <p:cNvSpPr txBox="1"/>
          <p:nvPr/>
        </p:nvSpPr>
        <p:spPr>
          <a:xfrm>
            <a:off x="5349226" y="5705579"/>
            <a:ext cx="134440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紧张性头痛</a:t>
            </a:r>
            <a:endParaRPr lang="zh-CN" altLang="en-US" dirty="0">
              <a:latin typeface="微软雅黑" pitchFamily="34" charset="-122"/>
              <a:ea typeface="微软雅黑" pitchFamily="34" charset="-122"/>
            </a:endParaRPr>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244395"/>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509120"/>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latin typeface="微软雅黑" pitchFamily="34" charset="-122"/>
                <a:ea typeface="微软雅黑" pitchFamily="34" charset="-122"/>
              </a:rPr>
              <a:t>5.6%</a:t>
            </a:r>
            <a:endParaRPr lang="zh-CN" altLang="en-US" sz="1600" b="1" dirty="0">
              <a:solidFill>
                <a:srgbClr val="FF6600"/>
              </a:solidFill>
              <a:latin typeface="微软雅黑" pitchFamily="34" charset="-122"/>
              <a:ea typeface="微软雅黑" pitchFamily="34" charset="-122"/>
            </a:endParaRPr>
          </a:p>
        </p:txBody>
      </p:sp>
      <p:sp>
        <p:nvSpPr>
          <p:cNvPr id="25" name="TextBox 5"/>
          <p:cNvSpPr txBox="1">
            <a:spLocks noChangeArrowheads="1"/>
          </p:cNvSpPr>
          <p:nvPr/>
        </p:nvSpPr>
        <p:spPr bwMode="auto">
          <a:xfrm>
            <a:off x="1645097" y="4509120"/>
            <a:ext cx="957263" cy="338137"/>
          </a:xfrm>
          <a:prstGeom prst="rect">
            <a:avLst/>
          </a:prstGeom>
          <a:noFill/>
          <a:ln w="9525">
            <a:noFill/>
            <a:miter lim="800000"/>
            <a:headEnd/>
            <a:tailEnd/>
          </a:ln>
        </p:spPr>
        <p:txBody>
          <a:bodyPr>
            <a:spAutoFit/>
          </a:bodyPr>
          <a:lstStyle/>
          <a:p>
            <a:r>
              <a:rPr lang="en-US" altLang="zh-CN" sz="1600" b="1" dirty="0">
                <a:solidFill>
                  <a:srgbClr val="3333CC"/>
                </a:solidFill>
                <a:latin typeface="微软雅黑" pitchFamily="34" charset="-122"/>
                <a:ea typeface="微软雅黑" pitchFamily="34" charset="-122"/>
              </a:rPr>
              <a:t>13.8%</a:t>
            </a:r>
            <a:endParaRPr lang="zh-CN" altLang="en-US" sz="1600" b="1" dirty="0">
              <a:solidFill>
                <a:srgbClr val="3333CC"/>
              </a:solidFill>
              <a:latin typeface="微软雅黑" pitchFamily="34" charset="-122"/>
              <a:ea typeface="微软雅黑" pitchFamily="34" charset="-122"/>
            </a:endParaRPr>
          </a:p>
        </p:txBody>
      </p:sp>
      <p:sp>
        <p:nvSpPr>
          <p:cNvPr id="17" name="TextBox 16"/>
          <p:cNvSpPr txBox="1"/>
          <p:nvPr/>
        </p:nvSpPr>
        <p:spPr>
          <a:xfrm>
            <a:off x="915068" y="6057493"/>
            <a:ext cx="709694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头痛诊疗的关键在于提高社区或乡镇医院的原发性头痛的诊治水平</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1136791299"/>
              </p:ext>
            </p:extLst>
          </p:nvPr>
        </p:nvGraphicFramePr>
        <p:xfrm>
          <a:off x="-756592" y="20343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组合 27"/>
          <p:cNvGrpSpPr>
            <a:grpSpLocks/>
          </p:cNvGrpSpPr>
          <p:nvPr/>
        </p:nvGrpSpPr>
        <p:grpSpPr bwMode="auto">
          <a:xfrm>
            <a:off x="6388323" y="1412776"/>
            <a:ext cx="1557811" cy="1206822"/>
            <a:chOff x="564182" y="3484982"/>
            <a:chExt cx="3693614" cy="2392290"/>
          </a:xfrm>
        </p:grpSpPr>
        <p:pic>
          <p:nvPicPr>
            <p:cNvPr id="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7582" y="3387490"/>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535460" y="261959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14" name="TextBox 13"/>
          <p:cNvSpPr txBox="1"/>
          <p:nvPr/>
        </p:nvSpPr>
        <p:spPr>
          <a:xfrm>
            <a:off x="6581258" y="4464391"/>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5"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6296" y="5157192"/>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8617" y="521594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612" y="5248441"/>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右箭头 19"/>
          <p:cNvSpPr/>
          <p:nvPr/>
        </p:nvSpPr>
        <p:spPr bwMode="auto">
          <a:xfrm rot="5400000">
            <a:off x="7046512" y="3018894"/>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5400000">
            <a:off x="7146001" y="4853116"/>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TextBox 24"/>
          <p:cNvSpPr txBox="1"/>
          <p:nvPr/>
        </p:nvSpPr>
        <p:spPr>
          <a:xfrm>
            <a:off x="6683584" y="600887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graphicFrame>
        <p:nvGraphicFramePr>
          <p:cNvPr id="26" name="表格 25"/>
          <p:cNvGraphicFramePr>
            <a:graphicFrameLocks noGrp="1"/>
          </p:cNvGraphicFramePr>
          <p:nvPr>
            <p:extLst>
              <p:ext uri="{D42A27DB-BD31-4B8C-83A1-F6EECF244321}">
                <p14:modId xmlns:p14="http://schemas.microsoft.com/office/powerpoint/2010/main" val="1199643371"/>
              </p:ext>
            </p:extLst>
          </p:nvPr>
        </p:nvGraphicFramePr>
        <p:xfrm>
          <a:off x="4604048" y="1426410"/>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pic>
        <p:nvPicPr>
          <p:cNvPr id="27" name="图片 26"/>
          <p:cNvPicPr/>
          <p:nvPr/>
        </p:nvPicPr>
        <p:blipFill>
          <a:blip r:embed="rId12">
            <a:extLst>
              <a:ext uri="{28A0092B-C50C-407E-A947-70E740481C1C}">
                <a14:useLocalDpi xmlns:a14="http://schemas.microsoft.com/office/drawing/2010/main" val="0"/>
              </a:ext>
            </a:extLst>
          </a:blip>
          <a:srcRect/>
          <a:stretch>
            <a:fillRect/>
          </a:stretch>
        </p:blipFill>
        <p:spPr bwMode="auto">
          <a:xfrm>
            <a:off x="4571916" y="1412776"/>
            <a:ext cx="4525106" cy="2873611"/>
          </a:xfrm>
          <a:prstGeom prst="rect">
            <a:avLst/>
          </a:prstGeom>
          <a:noFill/>
          <a:ln>
            <a:noFill/>
          </a:ln>
        </p:spPr>
      </p:pic>
      <p:pic>
        <p:nvPicPr>
          <p:cNvPr id="28" name="图片 27"/>
          <p:cNvPicPr/>
          <p:nvPr/>
        </p:nvPicPr>
        <p:blipFill>
          <a:blip r:embed="rId13">
            <a:extLst>
              <a:ext uri="{28A0092B-C50C-407E-A947-70E740481C1C}">
                <a14:useLocalDpi xmlns:a14="http://schemas.microsoft.com/office/drawing/2010/main" val="0"/>
              </a:ext>
            </a:extLst>
          </a:blip>
          <a:srcRect/>
          <a:stretch>
            <a:fillRect/>
          </a:stretch>
        </p:blipFill>
        <p:spPr bwMode="auto">
          <a:xfrm>
            <a:off x="4571916" y="4077072"/>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查看病人诊疗信息</a:t>
            </a:r>
            <a:endParaRPr lang="zh-CN" altLang="en-US" dirty="0">
              <a:latin typeface="微软雅黑" pitchFamily="34" charset="-122"/>
              <a:ea typeface="微软雅黑" pitchFamily="34" charset="-122"/>
            </a:endParaRPr>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登录系统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59249" y="5856696"/>
            <a:ext cx="37979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原发性头痛诊断流程</a:t>
            </a:r>
            <a:endParaRPr lang="zh-CN" altLang="en-US" dirty="0">
              <a:latin typeface="微软雅黑" pitchFamily="34" charset="-122"/>
              <a:ea typeface="微软雅黑" pitchFamily="34" charset="-122"/>
            </a:endParaRPr>
          </a:p>
        </p:txBody>
      </p:sp>
      <p:sp>
        <p:nvSpPr>
          <p:cNvPr id="4" name="TextBox 3"/>
          <p:cNvSpPr txBox="1"/>
          <p:nvPr/>
        </p:nvSpPr>
        <p:spPr>
          <a:xfrm>
            <a:off x="6544157" y="2217535"/>
            <a:ext cx="214265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继发性头痛筛查</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28</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图片 3" descr="051.png"/>
          <p:cNvPicPr>
            <a:picLocks noChangeAspect="1"/>
          </p:cNvPicPr>
          <p:nvPr/>
        </p:nvPicPr>
        <p:blipFill>
          <a:blip r:embed="rId3"/>
          <a:stretch>
            <a:fillRect/>
          </a:stretch>
        </p:blipFill>
        <p:spPr>
          <a:xfrm>
            <a:off x="611560" y="2066958"/>
            <a:ext cx="1214446" cy="1214446"/>
          </a:xfrm>
          <a:prstGeom prst="rect">
            <a:avLst/>
          </a:prstGeom>
        </p:spPr>
      </p:pic>
      <p:sp>
        <p:nvSpPr>
          <p:cNvPr id="5" name="TextBox 4"/>
          <p:cNvSpPr txBox="1"/>
          <p:nvPr/>
        </p:nvSpPr>
        <p:spPr>
          <a:xfrm>
            <a:off x="611560" y="3197177"/>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6" name="图片 5" descr="部位.png"/>
          <p:cNvPicPr>
            <a:picLocks noChangeAspect="1"/>
          </p:cNvPicPr>
          <p:nvPr/>
        </p:nvPicPr>
        <p:blipFill>
          <a:blip r:embed="rId4" cstate="print"/>
          <a:stretch>
            <a:fillRect/>
          </a:stretch>
        </p:blipFill>
        <p:spPr>
          <a:xfrm>
            <a:off x="3021454" y="1330874"/>
            <a:ext cx="1428760" cy="1194161"/>
          </a:xfrm>
          <a:prstGeom prst="rect">
            <a:avLst/>
          </a:prstGeom>
        </p:spPr>
      </p:pic>
      <p:sp>
        <p:nvSpPr>
          <p:cNvPr id="7" name="右箭头 6"/>
          <p:cNvSpPr/>
          <p:nvPr/>
        </p:nvSpPr>
        <p:spPr>
          <a:xfrm rot="19776530">
            <a:off x="2358160" y="194387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735966" y="175950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横卷形 8"/>
          <p:cNvSpPr/>
          <p:nvPr/>
        </p:nvSpPr>
        <p:spPr>
          <a:xfrm>
            <a:off x="5450346" y="1545188"/>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10" name="Picture 9" descr="R:\temp\Internet 临时文件\Content.IE5\UE06LOG3\MC900343293[1].wmf"/>
          <p:cNvPicPr>
            <a:picLocks noChangeAspect="1" noChangeArrowheads="1"/>
          </p:cNvPicPr>
          <p:nvPr/>
        </p:nvPicPr>
        <p:blipFill>
          <a:blip r:embed="rId5"/>
          <a:srcRect/>
          <a:stretch>
            <a:fillRect/>
          </a:stretch>
        </p:blipFill>
        <p:spPr bwMode="auto">
          <a:xfrm>
            <a:off x="3305946" y="2850999"/>
            <a:ext cx="889006" cy="1000132"/>
          </a:xfrm>
          <a:prstGeom prst="rect">
            <a:avLst/>
          </a:prstGeom>
          <a:noFill/>
          <a:ln w="9525">
            <a:noFill/>
            <a:miter lim="800000"/>
            <a:headEnd/>
            <a:tailEnd/>
          </a:ln>
        </p:spPr>
      </p:pic>
      <p:sp>
        <p:nvSpPr>
          <p:cNvPr id="11" name="右箭头 10"/>
          <p:cNvSpPr/>
          <p:nvPr/>
        </p:nvSpPr>
        <p:spPr>
          <a:xfrm rot="785667">
            <a:off x="2325738" y="3021821"/>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735966" y="3200348"/>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横卷形 12"/>
          <p:cNvSpPr/>
          <p:nvPr/>
        </p:nvSpPr>
        <p:spPr>
          <a:xfrm>
            <a:off x="5450346" y="2957083"/>
            <a:ext cx="1357322" cy="653954"/>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14" name="TextBox 13"/>
          <p:cNvSpPr txBox="1"/>
          <p:nvPr/>
        </p:nvSpPr>
        <p:spPr>
          <a:xfrm>
            <a:off x="3230539" y="3851131"/>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15" name="TextBox 14"/>
          <p:cNvSpPr txBox="1"/>
          <p:nvPr/>
        </p:nvSpPr>
        <p:spPr>
          <a:xfrm>
            <a:off x="657454" y="1632259"/>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16" name="右大括号 15"/>
          <p:cNvSpPr/>
          <p:nvPr/>
        </p:nvSpPr>
        <p:spPr>
          <a:xfrm>
            <a:off x="6950544" y="1745487"/>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378644" y="2459867"/>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18" name="TextBox 17"/>
          <p:cNvSpPr txBox="1"/>
          <p:nvPr/>
        </p:nvSpPr>
        <p:spPr>
          <a:xfrm>
            <a:off x="5610613" y="3635732"/>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
        <p:nvSpPr>
          <p:cNvPr id="19" name="矩形 18"/>
          <p:cNvSpPr/>
          <p:nvPr/>
        </p:nvSpPr>
        <p:spPr>
          <a:xfrm>
            <a:off x="7268496" y="2122471"/>
            <a:ext cx="1364476" cy="1200329"/>
          </a:xfrm>
          <a:prstGeom prst="rect">
            <a:avLst/>
          </a:prstGeom>
        </p:spPr>
        <p:txBody>
          <a:bodyPr wrap="none">
            <a:spAutoFit/>
          </a:bodyPr>
          <a:lstStyle/>
          <a:p>
            <a:r>
              <a:rPr lang="en-US" altLang="zh-CN" dirty="0" smtClean="0"/>
              <a:t>12</a:t>
            </a:r>
            <a:r>
              <a:rPr lang="zh-CN" altLang="en-US" dirty="0" smtClean="0"/>
              <a:t>种原发性</a:t>
            </a:r>
            <a:endParaRPr lang="en-US" altLang="zh-CN" dirty="0" smtClean="0"/>
          </a:p>
          <a:p>
            <a:r>
              <a:rPr lang="zh-CN" altLang="en-US" dirty="0" smtClean="0"/>
              <a:t>头痛总体</a:t>
            </a:r>
            <a:endParaRPr lang="en-US" altLang="zh-CN" dirty="0" smtClean="0"/>
          </a:p>
          <a:p>
            <a:r>
              <a:rPr lang="zh-CN" altLang="en-US" dirty="0" smtClean="0"/>
              <a:t>准确率</a:t>
            </a:r>
            <a:r>
              <a:rPr lang="zh-CN" altLang="en-US" dirty="0"/>
              <a:t>为 </a:t>
            </a:r>
            <a:endParaRPr lang="en-US" altLang="zh-CN" dirty="0" smtClean="0"/>
          </a:p>
          <a:p>
            <a:r>
              <a:rPr lang="en-US" altLang="zh-CN" dirty="0" smtClean="0"/>
              <a:t>92.6%</a:t>
            </a:r>
            <a:endParaRPr lang="en-US" altLang="zh-CN" dirty="0"/>
          </a:p>
        </p:txBody>
      </p:sp>
      <p:sp>
        <p:nvSpPr>
          <p:cNvPr id="21" name="圆角矩形 20"/>
          <p:cNvSpPr/>
          <p:nvPr/>
        </p:nvSpPr>
        <p:spPr bwMode="auto">
          <a:xfrm>
            <a:off x="1043608" y="4869160"/>
            <a:ext cx="712879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1369990" y="4978042"/>
            <a:ext cx="6731951" cy="646331"/>
          </a:xfrm>
          <a:prstGeom prst="rect">
            <a:avLst/>
          </a:prstGeom>
          <a:noFill/>
        </p:spPr>
        <p:txBody>
          <a:bodyPr wrap="square" rtlCol="0">
            <a:spAutoFit/>
          </a:bodyPr>
          <a:lstStyle/>
          <a:p>
            <a:r>
              <a:rPr lang="zh-CN" altLang="en-US" dirty="0" smtClean="0"/>
              <a:t>面向社区的头痛决策支持系统实现后在北京</a:t>
            </a:r>
            <a:r>
              <a:rPr lang="en-US" altLang="zh-CN" dirty="0" smtClean="0"/>
              <a:t>301</a:t>
            </a:r>
            <a:r>
              <a:rPr lang="zh-CN" altLang="en-US" dirty="0" smtClean="0"/>
              <a:t>医院进行了临床应用，系统的界面简洁、操作明了，基本符合临床医生的</a:t>
            </a:r>
            <a:r>
              <a:rPr lang="zh-CN" altLang="en-US" dirty="0" smtClean="0"/>
              <a:t>需求</a:t>
            </a:r>
            <a:endParaRPr lang="zh-CN" altLang="en-US" dirty="0"/>
          </a:p>
        </p:txBody>
      </p:sp>
    </p:spTree>
    <p:extLst>
      <p:ext uri="{BB962C8B-B14F-4D97-AF65-F5344CB8AC3E}">
        <p14:creationId xmlns:p14="http://schemas.microsoft.com/office/powerpoint/2010/main" val="3123323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康复</a:t>
            </a:r>
            <a:endParaRPr lang="zh-CN" altLang="en-US" sz="1600" dirty="0">
              <a:latin typeface="微软雅黑" pitchFamily="34" charset="-122"/>
              <a:ea typeface="微软雅黑" pitchFamily="34" charset="-122"/>
            </a:endParaRPr>
          </a:p>
        </p:txBody>
      </p:sp>
      <p:sp>
        <p:nvSpPr>
          <p:cNvPr id="2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预防</a:t>
            </a:r>
            <a:endParaRPr lang="zh-CN" altLang="en-US" sz="1600" dirty="0">
              <a:latin typeface="微软雅黑" pitchFamily="34" charset="-122"/>
              <a:ea typeface="微软雅黑" pitchFamily="34" charset="-122"/>
            </a:endParaRPr>
          </a:p>
        </p:txBody>
      </p:sp>
      <p:pic>
        <p:nvPicPr>
          <p:cNvPr id="2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基本医疗</a:t>
            </a:r>
            <a:endParaRPr lang="zh-CN" altLang="en-US" sz="1600" dirty="0">
              <a:latin typeface="微软雅黑" pitchFamily="34" charset="-122"/>
              <a:ea typeface="微软雅黑" pitchFamily="34" charset="-122"/>
            </a:endParaRPr>
          </a:p>
        </p:txBody>
      </p:sp>
      <p:sp>
        <p:nvSpPr>
          <p:cNvPr id="24"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保健</a:t>
            </a:r>
            <a:endParaRPr lang="zh-CN" altLang="en-US" sz="1600" dirty="0">
              <a:latin typeface="微软雅黑" pitchFamily="34" charset="-122"/>
              <a:ea typeface="微软雅黑" pitchFamily="34" charset="-122"/>
            </a:endParaRPr>
          </a:p>
        </p:txBody>
      </p:sp>
      <p:sp>
        <p:nvSpPr>
          <p:cNvPr id="25"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健康教育</a:t>
            </a:r>
            <a:endParaRPr lang="zh-CN" altLang="en-US" sz="1400" dirty="0">
              <a:latin typeface="微软雅黑" pitchFamily="34" charset="-122"/>
              <a:ea typeface="微软雅黑" pitchFamily="34" charset="-122"/>
            </a:endParaRPr>
          </a:p>
        </p:txBody>
      </p:sp>
      <p:pic>
        <p:nvPicPr>
          <p:cNvPr id="2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微软雅黑" pitchFamily="34" charset="-122"/>
              <a:ea typeface="微软雅黑" pitchFamily="34" charset="-122"/>
            </a:endParaRPr>
          </a:p>
        </p:txBody>
      </p:sp>
      <p:pic>
        <p:nvPicPr>
          <p:cNvPr id="41" name="图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43" name="图片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
        <p:nvSpPr>
          <p:cNvPr id="44" name="TextBox 43"/>
          <p:cNvSpPr txBox="1"/>
          <p:nvPr/>
        </p:nvSpPr>
        <p:spPr>
          <a:xfrm>
            <a:off x="2116701" y="5121993"/>
            <a:ext cx="4782890" cy="646331"/>
          </a:xfrm>
          <a:prstGeom prst="rect">
            <a:avLst/>
          </a:prstGeom>
          <a:noFill/>
        </p:spPr>
        <p:txBody>
          <a:bodyPr wrap="square" rtlCol="0">
            <a:spAutoFit/>
          </a:bodyPr>
          <a:lstStyle/>
          <a:p>
            <a:r>
              <a:rPr lang="zh-CN" altLang="en-US" dirty="0">
                <a:latin typeface="微软雅黑" pitchFamily="34" charset="-122"/>
                <a:ea typeface="微软雅黑" pitchFamily="34" charset="-122"/>
              </a:rPr>
              <a:t>社区医疗服务为居民提供基本的医疗服务，是我国医疗体制改革和社区建设的重要组成部分</a:t>
            </a:r>
          </a:p>
        </p:txBody>
      </p:sp>
      <p:sp>
        <p:nvSpPr>
          <p:cNvPr id="2" name="圆角矩形 1"/>
          <p:cNvSpPr/>
          <p:nvPr/>
        </p:nvSpPr>
        <p:spPr bwMode="auto">
          <a:xfrm>
            <a:off x="1797467" y="4953812"/>
            <a:ext cx="5549066" cy="982694"/>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151618" y="3643370"/>
            <a:ext cx="7092789" cy="1224136"/>
          </a:xfrm>
          <a:prstGeom prst="roundRect">
            <a:avLst/>
          </a:prstGeom>
          <a:solidFill>
            <a:schemeClr val="accent3">
              <a:lumMod val="85000"/>
            </a:schemeClr>
          </a:solidFill>
          <a:ln w="3175" cap="flat" cmpd="sng" algn="ctr">
            <a:no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05" y="1787648"/>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15817" y="1849022"/>
            <a:ext cx="5770984"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阿尔兹海默症</a:t>
            </a:r>
            <a:r>
              <a:rPr lang="en-US" altLang="zh-CN" dirty="0" smtClean="0">
                <a:latin typeface="微软雅黑" pitchFamily="34" charset="-122"/>
                <a:ea typeface="微软雅黑" pitchFamily="34" charset="-122"/>
              </a:rPr>
              <a:t>(Alzheimer’s disease ,AD),</a:t>
            </a:r>
            <a:r>
              <a:rPr lang="zh-CN" altLang="en-US" dirty="0" smtClean="0">
                <a:latin typeface="微软雅黑" pitchFamily="34" charset="-122"/>
                <a:ea typeface="微软雅黑" pitchFamily="34" charset="-122"/>
              </a:rPr>
              <a:t>又称老年痴呆症，是一种神经退行性</a:t>
            </a:r>
            <a:r>
              <a:rPr lang="zh-CN" altLang="en-US" dirty="0">
                <a:latin typeface="微软雅黑" pitchFamily="34" charset="-122"/>
                <a:ea typeface="微软雅黑" pitchFamily="34" charset="-122"/>
              </a:rPr>
              <a:t>疾病。随着人口老龄化程度的加剧，</a:t>
            </a:r>
            <a:r>
              <a:rPr lang="en-US" altLang="zh-CN" dirty="0">
                <a:latin typeface="微软雅黑" pitchFamily="34" charset="-122"/>
                <a:ea typeface="微软雅黑" pitchFamily="34" charset="-122"/>
              </a:rPr>
              <a:t>AD</a:t>
            </a:r>
            <a:r>
              <a:rPr lang="zh-CN" altLang="en-US" dirty="0">
                <a:latin typeface="微软雅黑" pitchFamily="34" charset="-122"/>
                <a:ea typeface="微软雅黑" pitchFamily="34" charset="-122"/>
              </a:rPr>
              <a:t>已经成为继心血管疾病、肿瘤和脑卒中之后的第</a:t>
            </a:r>
            <a:r>
              <a:rPr lang="zh-CN" altLang="en-US" dirty="0">
                <a:solidFill>
                  <a:srgbClr val="FF0000"/>
                </a:solidFill>
                <a:latin typeface="微软雅黑" pitchFamily="34" charset="-122"/>
                <a:ea typeface="微软雅黑" pitchFamily="34" charset="-122"/>
              </a:rPr>
              <a:t>四</a:t>
            </a:r>
            <a:r>
              <a:rPr lang="zh-CN" altLang="en-US" dirty="0">
                <a:latin typeface="微软雅黑" pitchFamily="34" charset="-122"/>
                <a:ea typeface="微软雅黑" pitchFamily="34" charset="-122"/>
              </a:rPr>
              <a:t>位杀手，给社会和家庭带来沉重的负担</a:t>
            </a:r>
          </a:p>
        </p:txBody>
      </p:sp>
      <p:sp>
        <p:nvSpPr>
          <p:cNvPr id="10" name="矩形 9"/>
          <p:cNvSpPr/>
          <p:nvPr/>
        </p:nvSpPr>
        <p:spPr>
          <a:xfrm>
            <a:off x="1691680" y="5465026"/>
            <a:ext cx="5210745" cy="369332"/>
          </a:xfrm>
          <a:prstGeom prst="rect">
            <a:avLst/>
          </a:prstGeom>
        </p:spPr>
        <p:txBody>
          <a:bodyPr wrap="square">
            <a:spAutoFit/>
          </a:bodyPr>
          <a:lstStyle/>
          <a:p>
            <a:endParaRPr lang="zh-CN" altLang="en-US" dirty="0">
              <a:latin typeface="微软雅黑" pitchFamily="34" charset="-122"/>
              <a:ea typeface="微软雅黑" pitchFamily="34" charset="-122"/>
            </a:endParaRPr>
          </a:p>
        </p:txBody>
      </p:sp>
      <p:sp>
        <p:nvSpPr>
          <p:cNvPr id="7" name="矩形 6"/>
          <p:cNvSpPr/>
          <p:nvPr/>
        </p:nvSpPr>
        <p:spPr>
          <a:xfrm>
            <a:off x="1866631" y="3793773"/>
            <a:ext cx="6264696" cy="923330"/>
          </a:xfrm>
          <a:prstGeom prst="rect">
            <a:avLst/>
          </a:prstGeom>
        </p:spPr>
        <p:txBody>
          <a:bodyPr wrap="square">
            <a:spAutoFit/>
          </a:bodyPr>
          <a:lstStyle/>
          <a:p>
            <a:r>
              <a:rPr lang="zh-CN" altLang="en-US" dirty="0" smtClean="0">
                <a:latin typeface="微软雅黑" pitchFamily="34" charset="-122"/>
                <a:ea typeface="微软雅黑" pitchFamily="34" charset="-122"/>
              </a:rPr>
              <a:t>研究显示，年龄</a:t>
            </a:r>
            <a:r>
              <a:rPr lang="zh-CN" altLang="en-US" dirty="0">
                <a:latin typeface="微软雅黑" pitchFamily="34" charset="-122"/>
                <a:ea typeface="微软雅黑" pitchFamily="34" charset="-122"/>
              </a:rPr>
              <a:t>每增加</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岁，阿尔茨海默病患者的百分数将上升</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倍，也就是说</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60</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1</a:t>
            </a:r>
            <a:r>
              <a:rPr lang="zh-CN" altLang="en-US" dirty="0">
                <a:solidFill>
                  <a:srgbClr val="FF0000"/>
                </a:solidFill>
                <a:latin typeface="微软雅黑" pitchFamily="34" charset="-122"/>
                <a:ea typeface="微软雅黑" pitchFamily="34" charset="-122"/>
              </a:rPr>
              <a:t>％</a:t>
            </a:r>
            <a:r>
              <a:rPr lang="zh-CN" altLang="en-US" dirty="0">
                <a:latin typeface="微软雅黑" pitchFamily="34" charset="-122"/>
                <a:ea typeface="微软雅黑" pitchFamily="34" charset="-122"/>
              </a:rPr>
              <a:t>，而</a:t>
            </a:r>
            <a:r>
              <a:rPr lang="en-US" altLang="zh-CN" dirty="0">
                <a:latin typeface="微软雅黑" pitchFamily="34" charset="-122"/>
                <a:ea typeface="微软雅黑" pitchFamily="34" charset="-122"/>
              </a:rPr>
              <a:t>85</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30</a:t>
            </a:r>
            <a:r>
              <a:rPr lang="zh-CN" altLang="en-US" dirty="0" smtClean="0">
                <a:solidFill>
                  <a:srgbClr val="FF0000"/>
                </a:solidFill>
                <a:latin typeface="微软雅黑" pitchFamily="34" charset="-122"/>
                <a:ea typeface="微软雅黑" pitchFamily="34" charset="-122"/>
              </a:rPr>
              <a:t>％。</a:t>
            </a:r>
            <a:endParaRPr lang="zh-CN" altLang="en-US" dirty="0">
              <a:solidFill>
                <a:srgbClr val="FF0000"/>
              </a:solidFill>
              <a:latin typeface="微软雅黑" pitchFamily="34" charset="-122"/>
              <a:ea typeface="微软雅黑" pitchFamily="34" charset="-122"/>
            </a:endParaRPr>
          </a:p>
        </p:txBody>
      </p:sp>
      <p:sp>
        <p:nvSpPr>
          <p:cNvPr id="8" name="TextBox 7"/>
          <p:cNvSpPr txBox="1"/>
          <p:nvPr/>
        </p:nvSpPr>
        <p:spPr>
          <a:xfrm>
            <a:off x="1547663" y="5303341"/>
            <a:ext cx="630916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在社区医疗中开展阿尔兹海默症的早期筛查工作十分必要</a:t>
            </a:r>
            <a:endParaRPr lang="zh-CN" altLang="en-US"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07" y="3196840"/>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37089453"/>
              </p:ext>
            </p:extLst>
          </p:nvPr>
        </p:nvGraphicFramePr>
        <p:xfrm>
          <a:off x="-580379" y="2295274"/>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p:cNvPicPr>
            <a:picLocks noChangeAspect="1" noChangeArrowheads="1"/>
          </p:cNvPicPr>
          <p:nvPr/>
        </p:nvPicPr>
        <p:blipFill>
          <a:blip r:embed="rId7" cstate="print"/>
          <a:srcRect/>
          <a:stretch>
            <a:fillRect/>
          </a:stretch>
        </p:blipFill>
        <p:spPr bwMode="auto">
          <a:xfrm>
            <a:off x="6337442" y="2247931"/>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12" name="Picture 3"/>
          <p:cNvPicPr>
            <a:picLocks noChangeAspect="1" noChangeArrowheads="1"/>
          </p:cNvPicPr>
          <p:nvPr/>
        </p:nvPicPr>
        <p:blipFill>
          <a:blip r:embed="rId8" cstate="print"/>
          <a:srcRect/>
          <a:stretch>
            <a:fillRect/>
          </a:stretch>
        </p:blipFill>
        <p:spPr bwMode="auto">
          <a:xfrm>
            <a:off x="5324277" y="2146202"/>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13" name="Picture 2"/>
          <p:cNvPicPr>
            <a:picLocks noChangeAspect="1" noChangeArrowheads="1"/>
          </p:cNvPicPr>
          <p:nvPr/>
        </p:nvPicPr>
        <p:blipFill>
          <a:blip r:embed="rId9" cstate="print"/>
          <a:srcRect/>
          <a:stretch>
            <a:fillRect/>
          </a:stretch>
        </p:blipFill>
        <p:spPr bwMode="auto">
          <a:xfrm>
            <a:off x="5803806" y="1931223"/>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15" name="矩形 14"/>
          <p:cNvSpPr/>
          <p:nvPr/>
        </p:nvSpPr>
        <p:spPr>
          <a:xfrm>
            <a:off x="5698563" y="2877916"/>
            <a:ext cx="885281" cy="369332"/>
          </a:xfrm>
          <a:prstGeom prst="rect">
            <a:avLst/>
          </a:prstGeom>
        </p:spPr>
        <p:txBody>
          <a:bodyPr wrap="square">
            <a:spAutoFit/>
          </a:bodyPr>
          <a:lstStyle/>
          <a:p>
            <a:r>
              <a:rPr lang="en-US" altLang="zh-CN" dirty="0" err="1" smtClean="0"/>
              <a:t>MoCA</a:t>
            </a:r>
            <a:endParaRPr lang="zh-CN" altLang="en-US" dirty="0"/>
          </a:p>
        </p:txBody>
      </p:sp>
      <p:sp>
        <p:nvSpPr>
          <p:cNvPr id="16" name="TextBox 15"/>
          <p:cNvSpPr txBox="1"/>
          <p:nvPr/>
        </p:nvSpPr>
        <p:spPr>
          <a:xfrm>
            <a:off x="6368915" y="2697147"/>
            <a:ext cx="1143008" cy="369332"/>
          </a:xfrm>
          <a:prstGeom prst="rect">
            <a:avLst/>
          </a:prstGeom>
          <a:noFill/>
        </p:spPr>
        <p:txBody>
          <a:bodyPr wrap="square" rtlCol="0">
            <a:spAutoFit/>
          </a:bodyPr>
          <a:lstStyle/>
          <a:p>
            <a:r>
              <a:rPr lang="en-US" dirty="0" smtClean="0"/>
              <a:t>ADAS-cog</a:t>
            </a:r>
            <a:endParaRPr lang="zh-CN" altLang="en-US" dirty="0"/>
          </a:p>
        </p:txBody>
      </p:sp>
      <p:sp>
        <p:nvSpPr>
          <p:cNvPr id="17" name="矩形 16"/>
          <p:cNvSpPr/>
          <p:nvPr/>
        </p:nvSpPr>
        <p:spPr>
          <a:xfrm>
            <a:off x="5021323" y="2431004"/>
            <a:ext cx="797013" cy="369332"/>
          </a:xfrm>
          <a:prstGeom prst="rect">
            <a:avLst/>
          </a:prstGeom>
        </p:spPr>
        <p:txBody>
          <a:bodyPr wrap="none">
            <a:spAutoFit/>
          </a:bodyPr>
          <a:lstStyle/>
          <a:p>
            <a:r>
              <a:rPr lang="en-US" altLang="zh-CN" dirty="0" smtClean="0"/>
              <a:t>MMSE</a:t>
            </a:r>
            <a:endParaRPr lang="zh-CN" altLang="en-US" dirty="0"/>
          </a:p>
        </p:txBody>
      </p:sp>
      <p:sp>
        <p:nvSpPr>
          <p:cNvPr id="18" name="流程图: 磁盘 17"/>
          <p:cNvSpPr/>
          <p:nvPr/>
        </p:nvSpPr>
        <p:spPr>
          <a:xfrm>
            <a:off x="7326440" y="2204143"/>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9" name="TextBox 18"/>
          <p:cNvSpPr txBox="1"/>
          <p:nvPr/>
        </p:nvSpPr>
        <p:spPr>
          <a:xfrm>
            <a:off x="7665390" y="2970249"/>
            <a:ext cx="1143008" cy="276999"/>
          </a:xfrm>
          <a:prstGeom prst="rect">
            <a:avLst/>
          </a:prstGeom>
          <a:noFill/>
        </p:spPr>
        <p:txBody>
          <a:bodyPr wrap="square" rtlCol="0">
            <a:spAutoFit/>
          </a:bodyPr>
          <a:lstStyle/>
          <a:p>
            <a:r>
              <a:rPr lang="en-US" altLang="zh-CN" sz="1200" dirty="0" smtClean="0"/>
              <a:t>145 Cases</a:t>
            </a:r>
            <a:endParaRPr lang="zh-CN" altLang="en-US" sz="1200" dirty="0"/>
          </a:p>
        </p:txBody>
      </p:sp>
      <p:sp>
        <p:nvSpPr>
          <p:cNvPr id="20" name="圆角矩形 19"/>
          <p:cNvSpPr/>
          <p:nvPr/>
        </p:nvSpPr>
        <p:spPr bwMode="auto">
          <a:xfrm>
            <a:off x="5419829" y="3655953"/>
            <a:ext cx="3549685"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6605267" y="5117122"/>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23" name="右大括号 22"/>
          <p:cNvSpPr/>
          <p:nvPr/>
        </p:nvSpPr>
        <p:spPr bwMode="auto">
          <a:xfrm rot="5400000">
            <a:off x="7256093" y="1988348"/>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下箭头 23"/>
          <p:cNvSpPr/>
          <p:nvPr/>
        </p:nvSpPr>
        <p:spPr>
          <a:xfrm>
            <a:off x="6954253" y="3397777"/>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266" name="Picture 2" descr="D:\basic tool\QQ\文档\794460205\FileRecv\QQ截图2014022011534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7359" y="3813887"/>
            <a:ext cx="3191039" cy="11136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表格 27"/>
          <p:cNvGraphicFramePr>
            <a:graphicFrameLocks noGrp="1"/>
          </p:cNvGraphicFramePr>
          <p:nvPr>
            <p:extLst>
              <p:ext uri="{D42A27DB-BD31-4B8C-83A1-F6EECF244321}">
                <p14:modId xmlns:p14="http://schemas.microsoft.com/office/powerpoint/2010/main" val="705746262"/>
              </p:ext>
            </p:extLst>
          </p:nvPr>
        </p:nvGraphicFramePr>
        <p:xfrm>
          <a:off x="4505018" y="1372463"/>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dirty="0">
                          <a:effectLst/>
                          <a:latin typeface="Calibri"/>
                          <a:ea typeface="仿宋_GB2312"/>
                          <a:cs typeface="Times New Roman"/>
                        </a:rPr>
                        <a:t>字段</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说明</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dirty="0" err="1">
                          <a:effectLst/>
                          <a:latin typeface="Times New Roman"/>
                          <a:ea typeface="仿宋_GB2312"/>
                          <a:cs typeface="Times New Roman"/>
                        </a:rPr>
                        <a:t>VisitDate</a:t>
                      </a:r>
                      <a:r>
                        <a:rPr lang="en-US" sz="1200" kern="100" dirty="0">
                          <a:effectLst/>
                          <a:latin typeface="Times New Roman"/>
                          <a:ea typeface="仿宋_GB2312"/>
                          <a:cs typeface="Times New Roman"/>
                        </a:rPr>
                        <a:t> </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7546">
                <a:tc>
                  <a:txBody>
                    <a:bodyPr/>
                    <a:lstStyle/>
                    <a:p>
                      <a:pPr indent="266700">
                        <a:lnSpc>
                          <a:spcPct val="150000"/>
                        </a:lnSpc>
                        <a:spcAft>
                          <a:spcPts val="0"/>
                        </a:spcAft>
                      </a:pPr>
                      <a:r>
                        <a:rPr lang="en-US" sz="1200" kern="100" dirty="0" err="1">
                          <a:effectLst/>
                          <a:latin typeface="Times New Roman"/>
                          <a:ea typeface="仿宋_GB2312"/>
                          <a:cs typeface="Times New Roman"/>
                        </a:rPr>
                        <a:t>MocaResult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ADL</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GDS</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单词记忆和辨认能力测试结果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图片记忆能力测试结果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1306">
                <a:tc>
                  <a:txBody>
                    <a:bodyPr/>
                    <a:lstStyle/>
                    <a:p>
                      <a:pPr indent="266700">
                        <a:lnSpc>
                          <a:spcPct val="150000"/>
                        </a:lnSpc>
                        <a:spcAft>
                          <a:spcPts val="0"/>
                        </a:spcAft>
                      </a:pPr>
                      <a:r>
                        <a:rPr lang="en-US" sz="1200" kern="100" dirty="0">
                          <a:effectLst/>
                          <a:latin typeface="Times New Roman"/>
                          <a:ea typeface="仿宋_GB2312"/>
                          <a:cs typeface="Times New Roman"/>
                        </a:rPr>
                        <a:t>Number</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086006785"/>
              </p:ext>
            </p:extLst>
          </p:nvPr>
        </p:nvGraphicFramePr>
        <p:xfrm>
          <a:off x="4505018" y="3792684"/>
          <a:ext cx="4464496" cy="2846140"/>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30" name="图片 29"/>
          <p:cNvPicPr/>
          <p:nvPr/>
        </p:nvPicPr>
        <p:blipFill>
          <a:blip r:embed="rId11">
            <a:extLst>
              <a:ext uri="{28A0092B-C50C-407E-A947-70E740481C1C}">
                <a14:useLocalDpi xmlns:a14="http://schemas.microsoft.com/office/drawing/2010/main" val="0"/>
              </a:ext>
            </a:extLst>
          </a:blip>
          <a:srcRect/>
          <a:stretch>
            <a:fillRect/>
          </a:stretch>
        </p:blipFill>
        <p:spPr bwMode="auto">
          <a:xfrm>
            <a:off x="4465644" y="4077072"/>
            <a:ext cx="4503870" cy="2556722"/>
          </a:xfrm>
          <a:prstGeom prst="rect">
            <a:avLst/>
          </a:prstGeom>
          <a:noFill/>
          <a:ln>
            <a:noFill/>
          </a:ln>
        </p:spPr>
      </p:pic>
      <p:pic>
        <p:nvPicPr>
          <p:cNvPr id="31" name="图片 30"/>
          <p:cNvPicPr/>
          <p:nvPr/>
        </p:nvPicPr>
        <p:blipFill>
          <a:blip r:embed="rId12">
            <a:extLst>
              <a:ext uri="{28A0092B-C50C-407E-A947-70E740481C1C}">
                <a14:useLocalDpi xmlns:a14="http://schemas.microsoft.com/office/drawing/2010/main" val="0"/>
              </a:ext>
            </a:extLst>
          </a:blip>
          <a:srcRect/>
          <a:stretch>
            <a:fillRect/>
          </a:stretch>
        </p:blipFill>
        <p:spPr bwMode="auto">
          <a:xfrm>
            <a:off x="4465644" y="1384092"/>
            <a:ext cx="4503870" cy="269298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TextBox 1"/>
          <p:cNvSpPr txBox="1"/>
          <p:nvPr/>
        </p:nvSpPr>
        <p:spPr>
          <a:xfrm>
            <a:off x="1379442" y="3699347"/>
            <a:ext cx="104825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系统登录</a:t>
            </a:r>
            <a:endParaRPr lang="zh-CN" altLang="en-US" sz="1600" dirty="0">
              <a:latin typeface="微软雅黑" pitchFamily="34" charset="-122"/>
              <a:ea typeface="微软雅黑" pitchFamily="34" charset="-122"/>
            </a:endParaRPr>
          </a:p>
        </p:txBody>
      </p:sp>
      <p:sp>
        <p:nvSpPr>
          <p:cNvPr id="19" name="TextBox 18"/>
          <p:cNvSpPr txBox="1"/>
          <p:nvPr/>
        </p:nvSpPr>
        <p:spPr>
          <a:xfrm>
            <a:off x="3923928" y="3714483"/>
            <a:ext cx="1452319"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病人信息管理</a:t>
            </a:r>
            <a:endParaRPr lang="zh-CN" altLang="en-US" sz="1600" dirty="0">
              <a:latin typeface="微软雅黑" pitchFamily="34" charset="-122"/>
              <a:ea typeface="微软雅黑" pitchFamily="34" charset="-122"/>
            </a:endParaRPr>
          </a:p>
        </p:txBody>
      </p:sp>
      <p:sp>
        <p:nvSpPr>
          <p:cNvPr id="20" name="TextBox 19"/>
          <p:cNvSpPr txBox="1"/>
          <p:nvPr/>
        </p:nvSpPr>
        <p:spPr>
          <a:xfrm>
            <a:off x="3983438" y="6237312"/>
            <a:ext cx="1452319"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问诊流程</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33</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TextBox 4"/>
          <p:cNvSpPr txBox="1"/>
          <p:nvPr/>
        </p:nvSpPr>
        <p:spPr>
          <a:xfrm>
            <a:off x="611560" y="1225716"/>
            <a:ext cx="7920880"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系统评估结果如下，根据评估进行分析研究后已得到准确率接近但简化输入参数的贝叶斯网络</a:t>
            </a:r>
            <a:r>
              <a:rPr lang="zh-CN" altLang="en-US" dirty="0" smtClean="0">
                <a:latin typeface="微软雅黑" pitchFamily="34" charset="-122"/>
                <a:ea typeface="微软雅黑" pitchFamily="34" charset="-122"/>
              </a:rPr>
              <a:t>，可根据</a:t>
            </a:r>
            <a:r>
              <a:rPr lang="zh-CN" altLang="en-US" dirty="0" smtClean="0">
                <a:latin typeface="微软雅黑" pitchFamily="34" charset="-122"/>
                <a:ea typeface="微软雅黑" pitchFamily="34" charset="-122"/>
              </a:rPr>
              <a:t>此结果将</a:t>
            </a:r>
            <a:r>
              <a:rPr lang="zh-CN" altLang="en-US" dirty="0" smtClean="0">
                <a:latin typeface="微软雅黑" pitchFamily="34" charset="-122"/>
                <a:ea typeface="微软雅黑" pitchFamily="34" charset="-122"/>
              </a:rPr>
              <a:t>对系统</a:t>
            </a:r>
            <a:r>
              <a:rPr lang="zh-CN" altLang="en-US" dirty="0" smtClean="0">
                <a:latin typeface="微软雅黑" pitchFamily="34" charset="-122"/>
                <a:ea typeface="微软雅黑" pitchFamily="34" charset="-122"/>
              </a:rPr>
              <a:t>进行更新</a:t>
            </a:r>
            <a:endParaRPr lang="zh-CN" altLang="en-US" dirty="0">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4134892905"/>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75258" y="4270500"/>
            <a:ext cx="144016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知识库更新</a:t>
            </a:r>
            <a:endParaRPr lang="zh-CN" altLang="en-US" dirty="0">
              <a:latin typeface="微软雅黑" pitchFamily="34" charset="-122"/>
              <a:ea typeface="微软雅黑" pitchFamily="34" charset="-122"/>
            </a:endParaRPr>
          </a:p>
        </p:txBody>
      </p:sp>
      <p:sp>
        <p:nvSpPr>
          <p:cNvPr id="8" name="TextBox 7"/>
          <p:cNvSpPr txBox="1"/>
          <p:nvPr/>
        </p:nvSpPr>
        <p:spPr>
          <a:xfrm>
            <a:off x="4354850" y="4062122"/>
            <a:ext cx="1257846"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更新问诊界面的模板文件</a:t>
            </a:r>
            <a:endParaRPr lang="zh-CN" altLang="en-US" dirty="0">
              <a:latin typeface="微软雅黑" pitchFamily="34" charset="-122"/>
              <a:ea typeface="微软雅黑" pitchFamily="34" charset="-122"/>
            </a:endParaRPr>
          </a:p>
        </p:txBody>
      </p:sp>
      <p:sp>
        <p:nvSpPr>
          <p:cNvPr id="9" name="TextBox 8"/>
          <p:cNvSpPr txBox="1"/>
          <p:nvPr/>
        </p:nvSpPr>
        <p:spPr>
          <a:xfrm>
            <a:off x="2828167" y="4200621"/>
            <a:ext cx="11147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数据交互模块实现</a:t>
            </a:r>
            <a:endParaRPr lang="zh-CN" altLang="en-US"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429000"/>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76256" y="5260374"/>
            <a:ext cx="936104"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新系统</a:t>
            </a:r>
            <a:endParaRPr lang="zh-CN" altLang="en-US" dirty="0">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375254447"/>
              </p:ext>
            </p:extLst>
          </p:nvPr>
        </p:nvGraphicFramePr>
        <p:xfrm>
          <a:off x="1043606" y="1988840"/>
          <a:ext cx="6912770" cy="1296144"/>
        </p:xfrm>
        <a:graphic>
          <a:graphicData uri="http://schemas.openxmlformats.org/drawingml/2006/table">
            <a:tbl>
              <a:tblPr firstRow="1" bandRow="1">
                <a:tableStyleId>{5C22544A-7EE6-4342-B048-85BDC9FD1C3A}</a:tableStyleId>
              </a:tblPr>
              <a:tblGrid>
                <a:gridCol w="1076007"/>
                <a:gridCol w="1076007"/>
                <a:gridCol w="1076007"/>
                <a:gridCol w="1076007"/>
                <a:gridCol w="1076007"/>
                <a:gridCol w="1532735"/>
              </a:tblGrid>
              <a:tr h="363494">
                <a:tc gridSpan="2">
                  <a:txBody>
                    <a:bodyPr/>
                    <a:lstStyle/>
                    <a:p>
                      <a:pPr algn="ctr"/>
                      <a:r>
                        <a:rPr lang="zh-CN" altLang="en-US" sz="1600" dirty="0" smtClean="0">
                          <a:solidFill>
                            <a:schemeClr val="tx1"/>
                          </a:solidFill>
                          <a:latin typeface="微软雅黑" pitchFamily="34" charset="-122"/>
                          <a:ea typeface="微软雅黑" pitchFamily="34" charset="-122"/>
                        </a:rPr>
                        <a:t>正常</a:t>
                      </a:r>
                      <a:endParaRPr lang="zh-CN" altLang="en-US" sz="1600" dirty="0">
                        <a:solidFill>
                          <a:schemeClr val="tx1"/>
                        </a:solidFill>
                        <a:latin typeface="微软雅黑" pitchFamily="34" charset="-122"/>
                        <a:ea typeface="微软雅黑" pitchFamily="34" charset="-122"/>
                      </a:endParaRPr>
                    </a:p>
                  </a:txBody>
                  <a:tcPr/>
                </a:tc>
                <a:tc hMerge="1">
                  <a:txBody>
                    <a:bodyPr/>
                    <a:lstStyle/>
                    <a:p>
                      <a:endParaRPr lang="zh-CN" altLang="en-US"/>
                    </a:p>
                  </a:txBody>
                  <a:tcPr/>
                </a:tc>
                <a:tc gridSpan="2">
                  <a:txBody>
                    <a:bodyPr/>
                    <a:lstStyle/>
                    <a:p>
                      <a:r>
                        <a:rPr lang="zh-CN" altLang="en-US" dirty="0" smtClean="0">
                          <a:solidFill>
                            <a:schemeClr val="tx1"/>
                          </a:solidFill>
                        </a:rPr>
                        <a:t>轻度认知损害</a:t>
                      </a:r>
                      <a:endParaRPr lang="zh-CN" altLang="en-US" dirty="0">
                        <a:solidFill>
                          <a:schemeClr val="tx1"/>
                        </a:solidFill>
                      </a:endParaRPr>
                    </a:p>
                  </a:txBody>
                  <a:tcPr/>
                </a:tc>
                <a:tc hMerge="1">
                  <a:txBody>
                    <a:bodyPr/>
                    <a:lstStyle/>
                    <a:p>
                      <a:endParaRPr lang="zh-CN" altLang="en-US"/>
                    </a:p>
                  </a:txBody>
                  <a:tcPr/>
                </a:tc>
                <a:tc gridSpan="2">
                  <a:txBody>
                    <a:bodyPr/>
                    <a:lstStyle/>
                    <a:p>
                      <a:r>
                        <a:rPr lang="zh-CN" altLang="en-US" dirty="0" smtClean="0">
                          <a:solidFill>
                            <a:schemeClr val="tx1"/>
                          </a:solidFill>
                        </a:rPr>
                        <a:t>阿尔兹海默症</a:t>
                      </a:r>
                      <a:endParaRPr lang="zh-CN" altLang="en-US" dirty="0">
                        <a:solidFill>
                          <a:schemeClr val="tx1"/>
                        </a:solidFill>
                      </a:endParaRPr>
                    </a:p>
                  </a:txBody>
                  <a:tcPr/>
                </a:tc>
                <a:tc hMerge="1">
                  <a:txBody>
                    <a:bodyPr/>
                    <a:lstStyle/>
                    <a:p>
                      <a:endParaRPr lang="zh-CN" altLang="en-US"/>
                    </a:p>
                  </a:txBody>
                  <a:tcPr/>
                </a:tc>
              </a:tr>
              <a:tr h="498336">
                <a:tc>
                  <a:txBody>
                    <a:bodyPr/>
                    <a:lstStyle/>
                    <a:p>
                      <a:pPr algn="ctr"/>
                      <a:r>
                        <a:rPr lang="zh-CN" altLang="en-US" sz="1800" dirty="0" smtClean="0"/>
                        <a:t>敏感度</a:t>
                      </a:r>
                      <a:endParaRPr lang="zh-CN" altLang="en-US" sz="1800" dirty="0"/>
                    </a:p>
                  </a:txBody>
                  <a:tcPr/>
                </a:tc>
                <a:tc>
                  <a:txBody>
                    <a:bodyPr/>
                    <a:lstStyle/>
                    <a:p>
                      <a:pPr algn="ctr"/>
                      <a:r>
                        <a:rPr lang="zh-CN" altLang="en-US" dirty="0" smtClean="0"/>
                        <a:t>特异度</a:t>
                      </a:r>
                      <a:endParaRPr lang="zh-CN" altLang="en-US" dirty="0"/>
                    </a:p>
                  </a:txBody>
                  <a:tcPr/>
                </a:tc>
                <a:tc>
                  <a:txBody>
                    <a:bodyPr/>
                    <a:lstStyle/>
                    <a:p>
                      <a:pPr algn="ctr"/>
                      <a:r>
                        <a:rPr lang="zh-CN" altLang="en-US" dirty="0" smtClean="0"/>
                        <a:t>敏感度</a:t>
                      </a:r>
                      <a:endParaRPr lang="zh-CN" altLang="en-US" dirty="0"/>
                    </a:p>
                  </a:txBody>
                  <a:tcPr/>
                </a:tc>
                <a:tc>
                  <a:txBody>
                    <a:bodyPr/>
                    <a:lstStyle/>
                    <a:p>
                      <a:pPr algn="ctr"/>
                      <a:r>
                        <a:rPr lang="zh-CN" altLang="en-US" dirty="0" smtClean="0"/>
                        <a:t>特异度</a:t>
                      </a:r>
                      <a:endParaRPr lang="zh-CN" altLang="en-US" dirty="0"/>
                    </a:p>
                  </a:txBody>
                  <a:tcPr/>
                </a:tc>
                <a:tc>
                  <a:txBody>
                    <a:bodyPr/>
                    <a:lstStyle/>
                    <a:p>
                      <a:pPr algn="ctr"/>
                      <a:r>
                        <a:rPr lang="zh-CN" altLang="en-US" dirty="0" smtClean="0"/>
                        <a:t>敏感度</a:t>
                      </a:r>
                      <a:endParaRPr lang="zh-CN" altLang="en-US" dirty="0"/>
                    </a:p>
                  </a:txBody>
                  <a:tcPr/>
                </a:tc>
                <a:tc>
                  <a:txBody>
                    <a:bodyPr/>
                    <a:lstStyle/>
                    <a:p>
                      <a:pPr algn="ctr"/>
                      <a:r>
                        <a:rPr lang="zh-CN" altLang="en-US" dirty="0" smtClean="0"/>
                        <a:t>特异度</a:t>
                      </a:r>
                      <a:endParaRPr lang="zh-CN" altLang="en-US" dirty="0"/>
                    </a:p>
                  </a:txBody>
                  <a:tcPr/>
                </a:tc>
              </a:tr>
              <a:tr h="432048">
                <a:tc>
                  <a:txBody>
                    <a:bodyPr/>
                    <a:lstStyle/>
                    <a:p>
                      <a:pPr algn="ctr"/>
                      <a:r>
                        <a:rPr lang="en-US" altLang="zh-CN" dirty="0" smtClean="0"/>
                        <a:t>0.882</a:t>
                      </a:r>
                      <a:endParaRPr lang="zh-CN" altLang="en-US" dirty="0"/>
                    </a:p>
                  </a:txBody>
                  <a:tcPr/>
                </a:tc>
                <a:tc>
                  <a:txBody>
                    <a:bodyPr/>
                    <a:lstStyle/>
                    <a:p>
                      <a:pPr algn="ctr"/>
                      <a:r>
                        <a:rPr lang="en-US" altLang="zh-CN" dirty="0" smtClean="0"/>
                        <a:t>0.926</a:t>
                      </a:r>
                      <a:endParaRPr lang="zh-CN" altLang="en-US" dirty="0"/>
                    </a:p>
                  </a:txBody>
                  <a:tcPr/>
                </a:tc>
                <a:tc>
                  <a:txBody>
                    <a:bodyPr/>
                    <a:lstStyle/>
                    <a:p>
                      <a:pPr algn="ctr"/>
                      <a:r>
                        <a:rPr lang="en-US" altLang="zh-CN" dirty="0" smtClean="0"/>
                        <a:t>0.813</a:t>
                      </a:r>
                      <a:endParaRPr lang="zh-CN" altLang="en-US" dirty="0"/>
                    </a:p>
                  </a:txBody>
                  <a:tcPr/>
                </a:tc>
                <a:tc>
                  <a:txBody>
                    <a:bodyPr/>
                    <a:lstStyle/>
                    <a:p>
                      <a:pPr algn="ctr"/>
                      <a:r>
                        <a:rPr lang="en-US" altLang="zh-CN" dirty="0" smtClean="0"/>
                        <a:t>0.886</a:t>
                      </a:r>
                      <a:endParaRPr lang="zh-CN" altLang="en-US" dirty="0"/>
                    </a:p>
                  </a:txBody>
                  <a:tcPr/>
                </a:tc>
                <a:tc>
                  <a:txBody>
                    <a:bodyPr/>
                    <a:lstStyle/>
                    <a:p>
                      <a:pPr algn="ctr"/>
                      <a:r>
                        <a:rPr lang="en-US" altLang="zh-CN" dirty="0" smtClean="0"/>
                        <a:t>0.87</a:t>
                      </a:r>
                      <a:endParaRPr lang="zh-CN" altLang="en-US" dirty="0"/>
                    </a:p>
                  </a:txBody>
                  <a:tcPr/>
                </a:tc>
                <a:tc>
                  <a:txBody>
                    <a:bodyPr/>
                    <a:lstStyle/>
                    <a:p>
                      <a:pPr algn="ctr"/>
                      <a:r>
                        <a:rPr lang="en-US" altLang="zh-CN" dirty="0" smtClean="0"/>
                        <a:t>0.958</a:t>
                      </a:r>
                      <a:endParaRPr lang="zh-CN" altLang="en-US" dirty="0"/>
                    </a:p>
                  </a:txBody>
                  <a:tcPr/>
                </a:tc>
              </a:tr>
            </a:tbl>
          </a:graphicData>
        </a:graphic>
      </p:graphicFrame>
      <p:sp>
        <p:nvSpPr>
          <p:cNvPr id="12" name="TextBox 11"/>
          <p:cNvSpPr txBox="1"/>
          <p:nvPr/>
        </p:nvSpPr>
        <p:spPr>
          <a:xfrm>
            <a:off x="2124854" y="5437772"/>
            <a:ext cx="24471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系统的更新步骤</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07046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3200" b="1" dirty="0" smtClean="0">
                <a:solidFill>
                  <a:srgbClr val="FFFFFF"/>
                </a:solidFill>
                <a:latin typeface="微软雅黑" pitchFamily="34" charset="-122"/>
                <a:ea typeface="微软雅黑" pitchFamily="34" charset="-122"/>
                <a:cs typeface="Times New Roman" pitchFamily="18" charset="0"/>
              </a:rPr>
              <a:t>总结</a:t>
            </a:r>
            <a:endParaRPr lang="zh-CN" altLang="en-US" sz="3200" b="1" dirty="0">
              <a:solidFill>
                <a:srgbClr val="FFFFFF"/>
              </a:solidFill>
              <a:latin typeface="微软雅黑" pitchFamily="34" charset="-122"/>
              <a:ea typeface="微软雅黑" pitchFamily="34" charset="-122"/>
              <a:cs typeface="Times New Roman" pitchFamily="18" charset="0"/>
            </a:endParaRPr>
          </a:p>
        </p:txBody>
      </p:sp>
      <p:sp>
        <p:nvSpPr>
          <p:cNvPr id="4" name="TextBox 3"/>
          <p:cNvSpPr txBox="1"/>
          <p:nvPr/>
        </p:nvSpPr>
        <p:spPr>
          <a:xfrm>
            <a:off x="261864" y="1772816"/>
            <a:ext cx="8424936" cy="3970318"/>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针对社区</a:t>
            </a:r>
            <a:r>
              <a:rPr lang="zh-CN" altLang="en-US" sz="2000" kern="0" dirty="0">
                <a:latin typeface="微软雅黑" pitchFamily="34" charset="-122"/>
                <a:ea typeface="微软雅黑" pitchFamily="34" charset="-122"/>
              </a:rPr>
              <a:t>医疗中诊疗水平低下的问题，提出将临床决策支持应用于社区医疗的服务模式，并以疾病诊断为切入点</a:t>
            </a:r>
            <a:r>
              <a:rPr lang="zh-CN" altLang="en-US" sz="2000" kern="0" dirty="0" smtClean="0">
                <a:latin typeface="微软雅黑" pitchFamily="34" charset="-122"/>
                <a:ea typeface="微软雅黑" pitchFamily="34" charset="-122"/>
              </a:rPr>
              <a:t>，设计和开发出满足</a:t>
            </a:r>
            <a:r>
              <a:rPr lang="zh-CN" altLang="en-US" sz="2000" kern="0" dirty="0">
                <a:latin typeface="微软雅黑" pitchFamily="34" charset="-122"/>
                <a:ea typeface="微软雅黑" pitchFamily="34" charset="-122"/>
              </a:rPr>
              <a:t>社区医疗需求的疾病决策支持系统框架</a:t>
            </a:r>
            <a:endParaRPr lang="en-US" altLang="zh-CN" sz="2000" kern="0" dirty="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1</a:t>
            </a:r>
            <a:r>
              <a:rPr lang="zh-CN" altLang="en-US" sz="2000" kern="0" dirty="0" smtClean="0">
                <a:latin typeface="微软雅黑" pitchFamily="34" charset="-122"/>
                <a:ea typeface="微软雅黑" pitchFamily="34" charset="-122"/>
              </a:rPr>
              <a:t>：各种常见疾病的决策支持服务的动态添加和更新</a:t>
            </a:r>
            <a:endParaRPr lang="en-US" altLang="zh-CN" sz="2000" kern="0" dirty="0" smtClean="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2</a:t>
            </a:r>
            <a:r>
              <a:rPr lang="zh-CN" altLang="en-US" sz="2000" kern="0" dirty="0" smtClean="0">
                <a:latin typeface="微软雅黑" pitchFamily="34" charset="-122"/>
                <a:ea typeface="微软雅黑" pitchFamily="34" charset="-122"/>
              </a:rPr>
              <a:t>：复杂</a:t>
            </a:r>
            <a:r>
              <a:rPr lang="zh-CN" altLang="en-US" sz="2000" kern="0" dirty="0" smtClean="0">
                <a:latin typeface="微软雅黑" pitchFamily="34" charset="-122"/>
                <a:ea typeface="微软雅黑" pitchFamily="34" charset="-122"/>
              </a:rPr>
              <a:t>多样且高速增长的</a:t>
            </a:r>
            <a:r>
              <a:rPr lang="zh-CN" altLang="en-US" sz="2000" kern="0" dirty="0" smtClean="0">
                <a:latin typeface="微软雅黑" pitchFamily="34" charset="-122"/>
                <a:ea typeface="微软雅黑" pitchFamily="34" charset="-122"/>
              </a:rPr>
              <a:t>医疗数据</a:t>
            </a:r>
            <a:r>
              <a:rPr lang="zh-CN" altLang="en-US" sz="2000" kern="0" dirty="0" smtClean="0">
                <a:latin typeface="微软雅黑" pitchFamily="34" charset="-122"/>
                <a:ea typeface="微软雅黑" pitchFamily="34" charset="-122"/>
              </a:rPr>
              <a:t>的存储</a:t>
            </a:r>
            <a:r>
              <a:rPr lang="zh-CN" altLang="en-US" sz="2000" kern="0" dirty="0" smtClean="0">
                <a:latin typeface="微软雅黑" pitchFamily="34" charset="-122"/>
                <a:ea typeface="微软雅黑" pitchFamily="34" charset="-122"/>
              </a:rPr>
              <a:t>和管理</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以头痛和阿尔兹海默症为例开展基于该框架的系统实践，开发实现了原发性头痛诊断决策支持系统和阿尔兹海默症诊断决策支持系统，并对系统框架的可用性和可扩展性进行验证和讨论</a:t>
            </a: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目前系统问诊内容以文本为主，缺少图像</a:t>
            </a:r>
            <a:r>
              <a:rPr lang="zh-CN" altLang="en-US" sz="2000" kern="0" dirty="0">
                <a:latin typeface="微软雅黑" pitchFamily="34" charset="-122"/>
                <a:ea typeface="微软雅黑" pitchFamily="34" charset="-122"/>
              </a:rPr>
              <a:t>信息的录入、查询和展示</a:t>
            </a:r>
            <a:r>
              <a:rPr lang="zh-CN" altLang="en-US" sz="2000" kern="0" dirty="0" smtClean="0">
                <a:latin typeface="微软雅黑" pitchFamily="34" charset="-122"/>
                <a:ea typeface="微软雅黑" pitchFamily="34" charset="-122"/>
              </a:rPr>
              <a:t>功能，下一阶段可使用</a:t>
            </a:r>
            <a:r>
              <a:rPr lang="en-US" altLang="zh-CN" sz="2000" kern="0" dirty="0" err="1">
                <a:latin typeface="微软雅黑" pitchFamily="34" charset="-122"/>
                <a:ea typeface="微软雅黑" pitchFamily="34" charset="-122"/>
              </a:rPr>
              <a:t>MongoDB</a:t>
            </a:r>
            <a:r>
              <a:rPr lang="zh-CN" altLang="en-US" sz="2000" kern="0" dirty="0">
                <a:latin typeface="微软雅黑" pitchFamily="34" charset="-122"/>
                <a:ea typeface="微软雅黑" pitchFamily="34" charset="-122"/>
              </a:rPr>
              <a:t>的子模块</a:t>
            </a:r>
            <a:r>
              <a:rPr lang="en-US" altLang="zh-CN" sz="2000" kern="0" dirty="0">
                <a:latin typeface="微软雅黑" pitchFamily="34" charset="-122"/>
                <a:ea typeface="微软雅黑" pitchFamily="34" charset="-122"/>
              </a:rPr>
              <a:t> </a:t>
            </a:r>
            <a:r>
              <a:rPr lang="en-US" altLang="zh-CN" sz="2000" kern="0" dirty="0" err="1">
                <a:latin typeface="微软雅黑" pitchFamily="34" charset="-122"/>
                <a:ea typeface="微软雅黑" pitchFamily="34" charset="-122"/>
              </a:rPr>
              <a:t>GridFS</a:t>
            </a:r>
            <a:r>
              <a:rPr lang="zh-CN" altLang="en-US" sz="2000" kern="0" dirty="0" smtClean="0">
                <a:latin typeface="微软雅黑" pitchFamily="34" charset="-122"/>
                <a:ea typeface="微软雅黑" pitchFamily="34" charset="-122"/>
              </a:rPr>
              <a:t>实现实现</a:t>
            </a:r>
            <a:r>
              <a:rPr lang="zh-CN" altLang="en-US" sz="2000" kern="0" dirty="0" smtClean="0">
                <a:latin typeface="微软雅黑" pitchFamily="34" charset="-122"/>
                <a:ea typeface="微软雅黑" pitchFamily="34" charset="-122"/>
              </a:rPr>
              <a:t>临床医疗图像</a:t>
            </a:r>
            <a:r>
              <a:rPr lang="zh-CN" altLang="en-US" sz="2000" kern="0" dirty="0">
                <a:latin typeface="微软雅黑" pitchFamily="34" charset="-122"/>
                <a:ea typeface="微软雅黑" pitchFamily="34" charset="-122"/>
              </a:rPr>
              <a:t>信息</a:t>
            </a:r>
            <a:r>
              <a:rPr lang="zh-CN" altLang="en-US" sz="2000" kern="0" dirty="0" smtClean="0">
                <a:latin typeface="微软雅黑" pitchFamily="34" charset="-122"/>
                <a:ea typeface="微软雅黑" pitchFamily="34" charset="-122"/>
              </a:rPr>
              <a:t>的存储与</a:t>
            </a:r>
            <a:r>
              <a:rPr lang="zh-CN" altLang="en-US" sz="2000" kern="0" dirty="0" smtClean="0">
                <a:latin typeface="微软雅黑" pitchFamily="34" charset="-122"/>
                <a:ea typeface="微软雅黑" pitchFamily="34" charset="-122"/>
              </a:rPr>
              <a:t>管理</a:t>
            </a:r>
            <a:r>
              <a:rPr lang="zh-CN" altLang="en-US" sz="2000" kern="0" dirty="0" smtClean="0">
                <a:latin typeface="微软雅黑" pitchFamily="34" charset="-122"/>
                <a:ea typeface="微软雅黑" pitchFamily="34" charset="-122"/>
              </a:rPr>
              <a:t>功能</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系统中病人的基本信息录入的功能可通过开发与社区医疗电子病历系统数据交互的组件实现自动化，减少手动输入量，增加系统的用户友好性</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建立面向专家的知识表达和更新平台，帮助专家和医疗信息工作者的协同合作，提高系统开发和更新的效率</a:t>
            </a: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464649"/>
          </a:xfrm>
          <a:prstGeom prst="rect">
            <a:avLst/>
          </a:prstGeom>
          <a:noFill/>
        </p:spPr>
        <p:txBody>
          <a:bodyPr wrap="square" rtlCol="0">
            <a:spAutoFit/>
          </a:bodyPr>
          <a:lstStyle/>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感谢各位答辩委员和在场参加我答辩的所有老师和同学</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感谢段会龙老师、吕旭东老师对我的教诲和指导</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感谢实验室所有老师、同学对我的帮助</a:t>
            </a:r>
            <a:endParaRPr lang="en-US" altLang="zh-CN" sz="2400" kern="0" dirty="0">
              <a:latin typeface="微软雅黑" pitchFamily="34" charset="-122"/>
              <a:ea typeface="微软雅黑" pitchFamily="34" charset="-122"/>
            </a:endParaRP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医疗现状</a:t>
            </a:r>
            <a:endParaRPr lang="zh-CN" altLang="en-US" dirty="0">
              <a:latin typeface="微软雅黑" pitchFamily="34" charset="-122"/>
              <a:ea typeface="微软雅黑" pitchFamily="34" charset="-122"/>
            </a:endParaRPr>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理想医疗模式</a:t>
            </a:r>
            <a:endParaRPr lang="zh-CN" altLang="en-US" dirty="0">
              <a:latin typeface="微软雅黑" pitchFamily="34" charset="-122"/>
              <a:ea typeface="微软雅黑" pitchFamily="34" charset="-122"/>
            </a:endParaRPr>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大医院医疗负担过重，超负荷运作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社区承担常见疾病的诊疗工作，中心医院专注于解决疑难杂症的诊疗问题</a:t>
            </a:r>
            <a:endParaRPr lang="zh-CN" altLang="en-US" dirty="0">
              <a:latin typeface="微软雅黑" pitchFamily="34" charset="-122"/>
              <a:ea typeface="微软雅黑" pitchFamily="34" charset="-122"/>
            </a:endParaRPr>
          </a:p>
        </p:txBody>
      </p:sp>
      <p:sp>
        <p:nvSpPr>
          <p:cNvPr id="3" name="TextBox 2"/>
          <p:cNvSpPr txBox="1"/>
          <p:nvPr/>
        </p:nvSpPr>
        <p:spPr>
          <a:xfrm>
            <a:off x="4212978" y="2369146"/>
            <a:ext cx="492443" cy="2483964"/>
          </a:xfrm>
          <a:prstGeom prst="rect">
            <a:avLst/>
          </a:prstGeom>
          <a:noFill/>
        </p:spPr>
        <p:txBody>
          <a:bodyPr vert="eaVert" wrap="square" rtlCol="0">
            <a:spAutoFit/>
          </a:bodyPr>
          <a:lstStyle/>
          <a:p>
            <a:r>
              <a:rPr lang="zh-CN" altLang="en-US" sz="2000" dirty="0" smtClean="0">
                <a:latin typeface="微软雅黑" pitchFamily="34" charset="-122"/>
                <a:ea typeface="微软雅黑" pitchFamily="34" charset="-122"/>
              </a:rPr>
              <a:t>社区医疗水平低下</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17210" y="2568694"/>
            <a:ext cx="4680520" cy="1819148"/>
          </a:xfrm>
          <a:prstGeom prst="ellipse">
            <a:avLst/>
          </a:prstGeom>
          <a:solidFill>
            <a:schemeClr val="accent3">
              <a:lumMod val="8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a:t>
            </a:r>
            <a:r>
              <a:rPr lang="en-US" altLang="zh-CN" dirty="0">
                <a:solidFill>
                  <a:srgbClr val="FF0000"/>
                </a:solidFill>
              </a:rPr>
              <a:t>computer systems</a:t>
            </a:r>
            <a:r>
              <a:rPr lang="en-US" altLang="zh-CN" dirty="0"/>
              <a:t> designed to </a:t>
            </a:r>
            <a:r>
              <a:rPr lang="en-US" altLang="zh-CN" dirty="0">
                <a:solidFill>
                  <a:srgbClr val="FF0000"/>
                </a:solidFill>
              </a:rPr>
              <a:t>impact</a:t>
            </a:r>
            <a:r>
              <a:rPr lang="en-US" altLang="zh-CN" dirty="0"/>
              <a:t> clinician </a:t>
            </a:r>
            <a:r>
              <a:rPr lang="en-US" altLang="zh-CN" dirty="0">
                <a:solidFill>
                  <a:srgbClr val="FF0000"/>
                </a:solidFill>
              </a:rPr>
              <a:t>decision making </a:t>
            </a:r>
            <a:r>
              <a:rPr lang="en-US" altLang="zh-CN" dirty="0"/>
              <a:t>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EMS</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Archimedes</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 </a:t>
            </a:r>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IndiGO</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Auminence</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Dxplain</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Isabel</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Micromedex</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神经外科决策支持系统</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心脏病决策支持系统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Mycin</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Internist</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65122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获取最新临床知识，提高医疗水平</a:t>
            </a:r>
            <a:endParaRPr lang="zh-CN" altLang="en-US" sz="1400" dirty="0">
              <a:latin typeface="微软雅黑" pitchFamily="34" charset="-122"/>
              <a:ea typeface="微软雅黑" pitchFamily="34" charset="-122"/>
            </a:endParaRPr>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领域专家</a:t>
            </a:r>
            <a:endParaRPr lang="en-US" altLang="zh-CN" sz="1600" dirty="0">
              <a:latin typeface="微软雅黑" pitchFamily="34" charset="-122"/>
              <a:ea typeface="微软雅黑" pitchFamily="34" charset="-122"/>
            </a:endParaRPr>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社区医生</a:t>
            </a:r>
            <a:endParaRPr lang="zh-CN" altLang="en-US" sz="1600" dirty="0">
              <a:latin typeface="微软雅黑" pitchFamily="34" charset="-122"/>
              <a:ea typeface="微软雅黑" pitchFamily="34" charset="-122"/>
            </a:endParaRPr>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知识的传播应用</a:t>
            </a:r>
            <a:endParaRPr lang="zh-CN" altLang="en-US" sz="1400" dirty="0">
              <a:latin typeface="微软雅黑" pitchFamily="34" charset="-122"/>
              <a:ea typeface="微软雅黑" pitchFamily="34" charset="-122"/>
            </a:endParaRPr>
          </a:p>
        </p:txBody>
      </p:sp>
      <p:sp>
        <p:nvSpPr>
          <p:cNvPr id="34" name="TextBox 33"/>
          <p:cNvSpPr txBox="1"/>
          <p:nvPr/>
        </p:nvSpPr>
        <p:spPr>
          <a:xfrm>
            <a:off x="7267642" y="5209028"/>
            <a:ext cx="1395274"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满足常见病诊疗需求的高质量的医疗服务</a:t>
            </a:r>
            <a:endParaRPr lang="zh-CN" altLang="en-US" sz="1400" dirty="0">
              <a:latin typeface="微软雅黑" pitchFamily="34" charset="-122"/>
              <a:ea typeface="微软雅黑" pitchFamily="34" charset="-122"/>
            </a:endParaRPr>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临床数据获取利用</a:t>
            </a:r>
            <a:endParaRPr lang="zh-CN" altLang="en-US" sz="1400" dirty="0">
              <a:latin typeface="微软雅黑" pitchFamily="34" charset="-122"/>
              <a:ea typeface="微软雅黑" pitchFamily="34" charset="-122"/>
            </a:endParaRPr>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latin typeface="微软雅黑" pitchFamily="34" charset="-122"/>
              <a:ea typeface="微软雅黑" pitchFamily="34" charset="-122"/>
            </a:endParaRPr>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latin typeface="微软雅黑" pitchFamily="34" charset="-122"/>
              <a:ea typeface="微软雅黑" pitchFamily="34" charset="-122"/>
            </a:endParaRPr>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患者</a:t>
            </a:r>
            <a:endParaRPr lang="zh-CN" altLang="en-US" sz="1600" dirty="0">
              <a:latin typeface="微软雅黑" pitchFamily="34" charset="-122"/>
              <a:ea typeface="微软雅黑" pitchFamily="34" charset="-122"/>
            </a:endParaRPr>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知识更新</a:t>
            </a:r>
            <a:endParaRPr lang="zh-CN" altLang="en-US" sz="1400" dirty="0">
              <a:latin typeface="微软雅黑" pitchFamily="34" charset="-122"/>
              <a:ea typeface="微软雅黑" pitchFamily="34" charset="-122"/>
            </a:endParaRPr>
          </a:p>
        </p:txBody>
      </p:sp>
      <p:sp>
        <p:nvSpPr>
          <p:cNvPr id="3" name="圆角矩形 2"/>
          <p:cNvSpPr/>
          <p:nvPr/>
        </p:nvSpPr>
        <p:spPr bwMode="auto">
          <a:xfrm>
            <a:off x="2049705" y="2452246"/>
            <a:ext cx="4680520" cy="47269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518104"/>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518105"/>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51810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454893" y="2492896"/>
            <a:ext cx="3870144"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实现临床决策支持目标的三大支柱</a:t>
            </a:r>
            <a:endParaRPr lang="en-US" altLang="zh-CN" dirty="0">
              <a:latin typeface="微软雅黑" pitchFamily="34" charset="-122"/>
              <a:ea typeface="微软雅黑" pitchFamily="34" charset="-122"/>
            </a:endParaRPr>
          </a:p>
        </p:txBody>
      </p:sp>
      <p:sp>
        <p:nvSpPr>
          <p:cNvPr id="6" name="TextBox 5"/>
          <p:cNvSpPr txBox="1"/>
          <p:nvPr/>
        </p:nvSpPr>
        <p:spPr>
          <a:xfrm>
            <a:off x="856697" y="1634925"/>
            <a:ext cx="2253232" cy="646331"/>
          </a:xfrm>
          <a:prstGeom prst="rect">
            <a:avLst/>
          </a:prstGeom>
          <a:noFill/>
        </p:spPr>
        <p:txBody>
          <a:bodyPr wrap="square" rtlCol="0">
            <a:spAutoFit/>
          </a:bodyPr>
          <a:lstStyle/>
          <a:p>
            <a:r>
              <a:rPr lang="en-US" altLang="zh-CN" dirty="0">
                <a:latin typeface="微软雅黑" pitchFamily="34" charset="-122"/>
                <a:ea typeface="微软雅黑" pitchFamily="34" charset="-122"/>
              </a:rPr>
              <a:t>1</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在需要的时候提供最好的知识</a:t>
            </a:r>
            <a:endParaRPr lang="en-US" altLang="zh-CN" dirty="0">
              <a:latin typeface="微软雅黑" pitchFamily="34" charset="-122"/>
              <a:ea typeface="微软雅黑" pitchFamily="34" charset="-122"/>
            </a:endParaRPr>
          </a:p>
        </p:txBody>
      </p:sp>
      <p:sp>
        <p:nvSpPr>
          <p:cNvPr id="9" name="TextBox 8"/>
          <p:cNvSpPr txBox="1"/>
          <p:nvPr/>
        </p:nvSpPr>
        <p:spPr>
          <a:xfrm>
            <a:off x="3397181" y="1634926"/>
            <a:ext cx="2277630" cy="646331"/>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系统被广泛而有效的应用</a:t>
            </a:r>
            <a:endParaRPr lang="en-US" altLang="zh-CN" dirty="0">
              <a:latin typeface="微软雅黑" pitchFamily="34" charset="-122"/>
              <a:ea typeface="微软雅黑" pitchFamily="34" charset="-122"/>
            </a:endParaRPr>
          </a:p>
        </p:txBody>
      </p:sp>
      <p:sp>
        <p:nvSpPr>
          <p:cNvPr id="10" name="TextBox 9"/>
          <p:cNvSpPr txBox="1"/>
          <p:nvPr/>
        </p:nvSpPr>
        <p:spPr>
          <a:xfrm>
            <a:off x="5919849" y="1651515"/>
            <a:ext cx="2274642" cy="646331"/>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系统和知识持续的更新</a:t>
            </a:r>
            <a:endParaRPr lang="en-US" altLang="zh-CN" dirty="0">
              <a:latin typeface="微软雅黑" pitchFamily="34" charset="-122"/>
              <a:ea typeface="微软雅黑" pitchFamily="34" charset="-122"/>
            </a:endParaRP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医学知识</a:t>
            </a:r>
            <a:endParaRPr lang="zh-CN" altLang="en-US" sz="1200" dirty="0">
              <a:latin typeface="微软雅黑" pitchFamily="34" charset="-122"/>
              <a:ea typeface="微软雅黑" pitchFamily="34" charset="-122"/>
            </a:endParaRPr>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latin typeface="微软雅黑" pitchFamily="34" charset="-122"/>
                <a:ea typeface="微软雅黑" pitchFamily="34" charset="-122"/>
              </a:rPr>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医疗服务</a:t>
            </a:r>
            <a:endParaRPr lang="zh-CN" altLang="en-US" sz="1200" dirty="0">
              <a:latin typeface="微软雅黑" pitchFamily="34" charset="-122"/>
              <a:ea typeface="微软雅黑" pitchFamily="34" charset="-122"/>
            </a:endParaRPr>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患者数据</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latin typeface="微软雅黑" pitchFamily="34" charset="-122"/>
                <a:ea typeface="微软雅黑" pitchFamily="34" charset="-122"/>
              </a:rPr>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中心医院</a:t>
            </a:r>
            <a:endParaRPr lang="zh-CN" altLang="en-US" dirty="0">
              <a:latin typeface="微软雅黑" pitchFamily="34" charset="-122"/>
              <a:ea typeface="微软雅黑" pitchFamily="34" charset="-122"/>
            </a:endParaRPr>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社区医院</a:t>
            </a:r>
            <a:endParaRPr lang="zh-CN" altLang="en-US" dirty="0">
              <a:latin typeface="微软雅黑" pitchFamily="34" charset="-122"/>
              <a:ea typeface="微软雅黑" pitchFamily="34" charset="-122"/>
            </a:endParaRPr>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rot="16200000">
            <a:off x="-1044743" y="3312167"/>
            <a:ext cx="3772638"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3" name="Picture 3" descr="D:\360data\重要数据\我的图片\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43" y="1535665"/>
            <a:ext cx="2362200" cy="19335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10743" y="2218124"/>
            <a:ext cx="461665" cy="2950223"/>
          </a:xfrm>
          <a:prstGeom prst="rect">
            <a:avLst/>
          </a:prstGeom>
          <a:noFill/>
        </p:spPr>
        <p:txBody>
          <a:bodyPr vert="eaVert" wrap="square" rtlCol="0">
            <a:spAutoFit/>
          </a:bodyPr>
          <a:lstStyle/>
          <a:p>
            <a:r>
              <a:rPr lang="zh-CN" altLang="en-US" dirty="0" smtClean="0"/>
              <a:t>社区疾病诊断决策支持系统</a:t>
            </a:r>
            <a:endParaRPr lang="zh-CN" altLang="en-US" dirty="0"/>
          </a:p>
        </p:txBody>
      </p:sp>
      <p:sp>
        <p:nvSpPr>
          <p:cNvPr id="15" name="下箭头 14"/>
          <p:cNvSpPr/>
          <p:nvPr/>
        </p:nvSpPr>
        <p:spPr bwMode="auto">
          <a:xfrm rot="14199070">
            <a:off x="1379168" y="2151319"/>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6"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15" y="4093795"/>
            <a:ext cx="1554170" cy="1664976"/>
          </a:xfrm>
          <a:prstGeom prst="rect">
            <a:avLst/>
          </a:prstGeom>
          <a:noFill/>
          <a:extLst>
            <a:ext uri="{909E8E84-426E-40DD-AFC4-6F175D3DCCD1}">
              <a14:hiddenFill xmlns:a14="http://schemas.microsoft.com/office/drawing/2010/main">
                <a:solidFill>
                  <a:srgbClr val="FFFFFF"/>
                </a:solidFill>
              </a14:hiddenFill>
            </a:ext>
          </a:extLst>
        </p:spPr>
      </p:pic>
      <p:sp>
        <p:nvSpPr>
          <p:cNvPr id="17" name="下箭头 16"/>
          <p:cNvSpPr/>
          <p:nvPr/>
        </p:nvSpPr>
        <p:spPr bwMode="auto">
          <a:xfrm rot="19017510">
            <a:off x="1414409" y="4302653"/>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1763688" y="3323903"/>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38" name="TextBox 37"/>
          <p:cNvSpPr txBox="1"/>
          <p:nvPr/>
        </p:nvSpPr>
        <p:spPr>
          <a:xfrm>
            <a:off x="1632767" y="5805264"/>
            <a:ext cx="3201945" cy="369332"/>
          </a:xfrm>
          <a:prstGeom prst="rect">
            <a:avLst/>
          </a:prstGeom>
          <a:noFill/>
        </p:spPr>
        <p:txBody>
          <a:bodyPr wrap="square" rtlCol="0">
            <a:spAutoFit/>
          </a:bodyPr>
          <a:lstStyle/>
          <a:p>
            <a:r>
              <a:rPr lang="zh-CN" altLang="en-US" dirty="0" smtClean="0"/>
              <a:t>决策支持涵盖常见疾病的诊断</a:t>
            </a:r>
            <a:endParaRPr lang="zh-CN" altLang="en-US" dirty="0"/>
          </a:p>
        </p:txBody>
      </p:sp>
      <p:grpSp>
        <p:nvGrpSpPr>
          <p:cNvPr id="39" name="组合 38"/>
          <p:cNvGrpSpPr/>
          <p:nvPr/>
        </p:nvGrpSpPr>
        <p:grpSpPr>
          <a:xfrm>
            <a:off x="5238988" y="4654078"/>
            <a:ext cx="3368331" cy="1469281"/>
            <a:chOff x="899592" y="1772816"/>
            <a:chExt cx="6991350" cy="1994841"/>
          </a:xfrm>
          <a:effectLst/>
        </p:grpSpPr>
        <p:sp>
          <p:nvSpPr>
            <p:cNvPr id="40"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1"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2"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grpSp>
        <p:nvGrpSpPr>
          <p:cNvPr id="43" name="组合 42"/>
          <p:cNvGrpSpPr/>
          <p:nvPr/>
        </p:nvGrpSpPr>
        <p:grpSpPr>
          <a:xfrm>
            <a:off x="5468568" y="1628800"/>
            <a:ext cx="3368331" cy="1513082"/>
            <a:chOff x="899592" y="1772816"/>
            <a:chExt cx="6991350" cy="1994841"/>
          </a:xfrm>
          <a:effectLst/>
        </p:grpSpPr>
        <p:sp>
          <p:nvSpPr>
            <p:cNvPr id="44"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5"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6"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sp>
        <p:nvSpPr>
          <p:cNvPr id="47" name="矩形 46"/>
          <p:cNvSpPr/>
          <p:nvPr/>
        </p:nvSpPr>
        <p:spPr>
          <a:xfrm>
            <a:off x="4932040" y="4988199"/>
            <a:ext cx="3537105" cy="923330"/>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各种常见疾病的决策支持服务的动态添加和更新</a:t>
            </a:r>
            <a:endParaRPr lang="en-US" altLang="zh-CN" kern="0" dirty="0">
              <a:solidFill>
                <a:schemeClr val="bg1"/>
              </a:solidFill>
              <a:latin typeface="微软雅黑" pitchFamily="34" charset="-122"/>
              <a:ea typeface="微软雅黑" pitchFamily="34" charset="-122"/>
            </a:endParaRPr>
          </a:p>
        </p:txBody>
      </p:sp>
      <p:sp>
        <p:nvSpPr>
          <p:cNvPr id="48" name="矩形 47"/>
          <p:cNvSpPr/>
          <p:nvPr/>
        </p:nvSpPr>
        <p:spPr>
          <a:xfrm>
            <a:off x="5054267" y="1956872"/>
            <a:ext cx="3694197" cy="923330"/>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复杂</a:t>
            </a:r>
            <a:r>
              <a:rPr lang="zh-CN" altLang="en-US" kern="0" dirty="0" smtClean="0">
                <a:solidFill>
                  <a:schemeClr val="bg1"/>
                </a:solidFill>
                <a:latin typeface="微软雅黑" pitchFamily="34" charset="-122"/>
                <a:ea typeface="微软雅黑" pitchFamily="34" charset="-122"/>
              </a:rPr>
              <a:t>多样且高速增长的</a:t>
            </a:r>
            <a:r>
              <a:rPr lang="zh-CN" altLang="en-US" kern="0" dirty="0">
                <a:solidFill>
                  <a:schemeClr val="bg1"/>
                </a:solidFill>
                <a:latin typeface="微软雅黑" pitchFamily="34" charset="-122"/>
                <a:ea typeface="微软雅黑" pitchFamily="34" charset="-122"/>
              </a:rPr>
              <a:t>医疗</a:t>
            </a:r>
            <a:r>
              <a:rPr lang="zh-CN" altLang="en-US" kern="0" dirty="0" smtClean="0">
                <a:solidFill>
                  <a:schemeClr val="bg1"/>
                </a:solidFill>
                <a:latin typeface="微软雅黑" pitchFamily="34" charset="-122"/>
                <a:ea typeface="微软雅黑" pitchFamily="34" charset="-122"/>
              </a:rPr>
              <a:t>数据存储</a:t>
            </a:r>
            <a:r>
              <a:rPr lang="zh-CN" altLang="en-US" kern="0" dirty="0">
                <a:solidFill>
                  <a:schemeClr val="bg1"/>
                </a:solidFill>
                <a:latin typeface="微软雅黑" pitchFamily="34" charset="-122"/>
                <a:ea typeface="微软雅黑" pitchFamily="34" charset="-122"/>
              </a:rPr>
              <a:t>和管理</a:t>
            </a:r>
            <a:endParaRPr lang="en-US" altLang="zh-CN" kern="0" dirty="0">
              <a:solidFill>
                <a:schemeClr val="bg1"/>
              </a:solidFill>
              <a:latin typeface="微软雅黑" pitchFamily="34" charset="-122"/>
              <a:ea typeface="微软雅黑" pitchFamily="34" charset="-122"/>
            </a:endParaRPr>
          </a:p>
        </p:txBody>
      </p:sp>
      <p:sp>
        <p:nvSpPr>
          <p:cNvPr id="21"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a:t>
            </a:r>
            <a:r>
              <a:rPr lang="zh-CN" altLang="en-US" sz="2800" b="1" dirty="0" smtClean="0">
                <a:solidFill>
                  <a:srgbClr val="FFFFFF"/>
                </a:solidFill>
                <a:latin typeface="Times New Roman" pitchFamily="18" charset="0"/>
                <a:ea typeface="黑体" pitchFamily="49" charset="-122"/>
                <a:cs typeface="Times New Roman" pitchFamily="18" charset="0"/>
              </a:rPr>
              <a:t>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430734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26511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组件</a:t>
            </a:r>
            <a:endParaRPr lang="zh-CN" altLang="en-US" sz="1200" dirty="0">
              <a:latin typeface="微软雅黑" pitchFamily="34" charset="-122"/>
              <a:ea typeface="微软雅黑" pitchFamily="34" charset="-122"/>
            </a:endParaRPr>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界面</a:t>
            </a:r>
            <a:r>
              <a:rPr lang="zh-CN" altLang="en-US" sz="1200" dirty="0" smtClean="0">
                <a:latin typeface="微软雅黑" pitchFamily="34" charset="-122"/>
                <a:ea typeface="微软雅黑" pitchFamily="34" charset="-122"/>
              </a:rPr>
              <a:t>配置文件</a:t>
            </a:r>
            <a:endParaRPr lang="zh-CN" altLang="en-US" sz="1200" dirty="0">
              <a:latin typeface="微软雅黑" pitchFamily="34" charset="-122"/>
              <a:ea typeface="微软雅黑" pitchFamily="34" charset="-122"/>
            </a:endParaRPr>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推理引擎库</a:t>
            </a:r>
            <a:endParaRPr lang="zh-CN" altLang="en-US" sz="1600" dirty="0">
              <a:latin typeface="微软雅黑" pitchFamily="34" charset="-122"/>
              <a:ea typeface="微软雅黑" pitchFamily="34" charset="-122"/>
            </a:endParaRPr>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知识库</a:t>
            </a:r>
            <a:endParaRPr lang="zh-CN" altLang="en-US" sz="1600" dirty="0">
              <a:latin typeface="微软雅黑" pitchFamily="34" charset="-122"/>
              <a:ea typeface="微软雅黑" pitchFamily="34" charset="-122"/>
            </a:endParaRPr>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7" name="圆角矩形 26"/>
          <p:cNvSpPr/>
          <p:nvPr/>
        </p:nvSpPr>
        <p:spPr bwMode="auto">
          <a:xfrm>
            <a:off x="1619070" y="3013217"/>
            <a:ext cx="5277785"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数据存储</a:t>
            </a:r>
            <a:endParaRPr lang="zh-CN" altLang="en-US" dirty="0">
              <a:latin typeface="微软雅黑" pitchFamily="34" charset="-122"/>
              <a:ea typeface="微软雅黑" pitchFamily="34" charset="-122"/>
            </a:endParaRPr>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数据操作接口</a:t>
            </a:r>
            <a:endParaRPr lang="zh-CN" altLang="en-US" sz="1200" dirty="0">
              <a:latin typeface="微软雅黑" pitchFamily="34" charset="-122"/>
              <a:ea typeface="微软雅黑" pitchFamily="34" charset="-122"/>
            </a:endParaRPr>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推理引擎接口</a:t>
            </a:r>
            <a:endParaRPr lang="zh-CN" altLang="en-US" sz="1200" dirty="0">
              <a:latin typeface="微软雅黑" pitchFamily="34" charset="-122"/>
              <a:ea typeface="微软雅黑" pitchFamily="34" charset="-122"/>
            </a:endParaRPr>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30" name="TextBox 129"/>
          <p:cNvSpPr txBox="1"/>
          <p:nvPr/>
        </p:nvSpPr>
        <p:spPr>
          <a:xfrm>
            <a:off x="4956892" y="260235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数据交互接口</a:t>
            </a:r>
            <a:endParaRPr lang="zh-CN" altLang="en-US" sz="1200" dirty="0">
              <a:latin typeface="微软雅黑" pitchFamily="34" charset="-122"/>
              <a:ea typeface="微软雅黑" pitchFamily="34" charset="-122"/>
            </a:endParaRPr>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头痛诊断决策支持</a:t>
            </a:r>
            <a:endParaRPr lang="zh-CN" altLang="en-US" sz="1400" dirty="0">
              <a:latin typeface="微软雅黑" pitchFamily="34" charset="-122"/>
              <a:ea typeface="微软雅黑" pitchFamily="34" charset="-122"/>
            </a:endParaRPr>
          </a:p>
        </p:txBody>
      </p:sp>
      <p:sp>
        <p:nvSpPr>
          <p:cNvPr id="135" name="圆角矩形 134"/>
          <p:cNvSpPr/>
          <p:nvPr/>
        </p:nvSpPr>
        <p:spPr bwMode="auto">
          <a:xfrm>
            <a:off x="3751848" y="3140968"/>
            <a:ext cx="240694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6" name="TextBox 135"/>
          <p:cNvSpPr txBox="1"/>
          <p:nvPr/>
        </p:nvSpPr>
        <p:spPr>
          <a:xfrm>
            <a:off x="3765618" y="3148908"/>
            <a:ext cx="233656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阿尔兹海默症诊断决策支持</a:t>
            </a:r>
            <a:endParaRPr lang="zh-CN" altLang="en-US" sz="1400" dirty="0">
              <a:latin typeface="微软雅黑" pitchFamily="34" charset="-122"/>
              <a:ea typeface="微软雅黑" pitchFamily="34" charset="-122"/>
            </a:endParaRPr>
          </a:p>
        </p:txBody>
      </p:sp>
      <p:sp>
        <p:nvSpPr>
          <p:cNvPr id="139" name="TextBox 138"/>
          <p:cNvSpPr txBox="1"/>
          <p:nvPr/>
        </p:nvSpPr>
        <p:spPr>
          <a:xfrm>
            <a:off x="6228184" y="3039343"/>
            <a:ext cx="298757"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69" name="矩形 68"/>
          <p:cNvSpPr/>
          <p:nvPr/>
        </p:nvSpPr>
        <p:spPr>
          <a:xfrm>
            <a:off x="95789" y="1120015"/>
            <a:ext cx="1489924" cy="880241"/>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云计算平台</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a:solidFill>
                  <a:schemeClr val="accent2">
                    <a:lumMod val="60000"/>
                    <a:lumOff val="40000"/>
                  </a:schemeClr>
                </a:solidFill>
                <a:latin typeface="微软雅黑" pitchFamily="34" charset="-122"/>
                <a:ea typeface="微软雅黑" pitchFamily="34" charset="-122"/>
              </a:rPr>
              <a:t>覆盖全国的决策支持服务</a:t>
            </a:r>
          </a:p>
        </p:txBody>
      </p:sp>
      <p:sp>
        <p:nvSpPr>
          <p:cNvPr id="70" name="矩形 69"/>
          <p:cNvSpPr/>
          <p:nvPr/>
        </p:nvSpPr>
        <p:spPr>
          <a:xfrm>
            <a:off x="7603742" y="2728655"/>
            <a:ext cx="1540258" cy="1458861"/>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可配置的系统问诊界面</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a:solidFill>
                  <a:schemeClr val="accent2">
                    <a:lumMod val="60000"/>
                    <a:lumOff val="40000"/>
                  </a:schemeClr>
                </a:solidFill>
                <a:latin typeface="微软雅黑" pitchFamily="34" charset="-122"/>
                <a:ea typeface="微软雅黑" pitchFamily="34" charset="-122"/>
              </a:rPr>
              <a:t>针对不同疾病的问诊需求</a:t>
            </a:r>
          </a:p>
          <a:p>
            <a:pPr fontAlgn="base">
              <a:spcBef>
                <a:spcPct val="20000"/>
              </a:spcBef>
              <a:spcAft>
                <a:spcPct val="0"/>
              </a:spcAft>
              <a:buClr>
                <a:schemeClr val="hlink"/>
              </a:buClr>
            </a:pPr>
            <a:endParaRPr lang="en-US" altLang="zh-CN" sz="1600" dirty="0" smtClean="0">
              <a:ln>
                <a:solidFill>
                  <a:srgbClr val="1D548D"/>
                </a:solidFill>
              </a:ln>
              <a:latin typeface="微软雅黑" pitchFamily="34" charset="-122"/>
              <a:ea typeface="微软雅黑" pitchFamily="34" charset="-122"/>
            </a:endParaRPr>
          </a:p>
        </p:txBody>
      </p:sp>
      <p:sp>
        <p:nvSpPr>
          <p:cNvPr id="66" name="矩形 65"/>
          <p:cNvSpPr/>
          <p:nvPr/>
        </p:nvSpPr>
        <p:spPr>
          <a:xfrm>
            <a:off x="400487" y="5805264"/>
            <a:ext cx="4299990" cy="63402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高性能</a:t>
            </a:r>
            <a:r>
              <a:rPr lang="zh-CN" altLang="en-US" sz="1600" dirty="0">
                <a:ln>
                  <a:solidFill>
                    <a:srgbClr val="1D548D"/>
                  </a:solidFill>
                </a:ln>
                <a:latin typeface="微软雅黑" pitchFamily="34" charset="-122"/>
                <a:ea typeface="微软雅黑" pitchFamily="34" charset="-122"/>
              </a:rPr>
              <a:t>可扩展的数据</a:t>
            </a:r>
            <a:r>
              <a:rPr lang="zh-CN" altLang="en-US" sz="1600" dirty="0" smtClean="0">
                <a:ln>
                  <a:solidFill>
                    <a:srgbClr val="1D548D"/>
                  </a:solidFill>
                </a:ln>
                <a:latin typeface="微软雅黑" pitchFamily="34" charset="-122"/>
                <a:ea typeface="微软雅黑" pitchFamily="34" charset="-122"/>
              </a:rPr>
              <a:t>存储</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a:solidFill>
                  <a:schemeClr val="accent2">
                    <a:lumMod val="60000"/>
                    <a:lumOff val="40000"/>
                  </a:schemeClr>
                </a:solidFill>
                <a:latin typeface="微软雅黑" pitchFamily="34" charset="-122"/>
                <a:ea typeface="微软雅黑" pitchFamily="34" charset="-122"/>
              </a:rPr>
              <a:t>满足多样化且高速增长的数据管理</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2" name="上箭头 71"/>
          <p:cNvSpPr/>
          <p:nvPr/>
        </p:nvSpPr>
        <p:spPr bwMode="auto">
          <a:xfrm rot="19230881">
            <a:off x="6746389" y="495668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1" name="矩形 70"/>
          <p:cNvSpPr/>
          <p:nvPr/>
        </p:nvSpPr>
        <p:spPr>
          <a:xfrm>
            <a:off x="6545597" y="5698751"/>
            <a:ext cx="2509555" cy="63402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可扩充的推理引擎库</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a:solidFill>
                  <a:schemeClr val="accent2">
                    <a:lumMod val="60000"/>
                    <a:lumOff val="40000"/>
                  </a:schemeClr>
                </a:solidFill>
                <a:latin typeface="微软雅黑" pitchFamily="34" charset="-122"/>
                <a:ea typeface="微软雅黑" pitchFamily="34" charset="-122"/>
              </a:rPr>
              <a:t>适应不同疾病的推理需求</a:t>
            </a: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16180</TotalTime>
  <Words>2972</Words>
  <Application>Microsoft Office PowerPoint</Application>
  <PresentationFormat>全屏显示(4:3)</PresentationFormat>
  <Paragraphs>569</Paragraphs>
  <Slides>37</Slides>
  <Notes>20</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0"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744</cp:revision>
  <dcterms:created xsi:type="dcterms:W3CDTF">2013-12-18T05:22:15Z</dcterms:created>
  <dcterms:modified xsi:type="dcterms:W3CDTF">2014-03-05T03:18:38Z</dcterms:modified>
</cp:coreProperties>
</file>